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6"/>
  </p:notesMasterIdLst>
  <p:sldIdLst>
    <p:sldId id="256" r:id="rId2"/>
    <p:sldId id="293" r:id="rId3"/>
    <p:sldId id="258" r:id="rId4"/>
    <p:sldId id="259" r:id="rId5"/>
    <p:sldId id="294" r:id="rId6"/>
    <p:sldId id="262" r:id="rId7"/>
    <p:sldId id="263" r:id="rId8"/>
    <p:sldId id="266" r:id="rId9"/>
    <p:sldId id="270" r:id="rId10"/>
    <p:sldId id="276" r:id="rId11"/>
    <p:sldId id="299" r:id="rId12"/>
    <p:sldId id="271" r:id="rId13"/>
    <p:sldId id="272" r:id="rId14"/>
    <p:sldId id="260" r:id="rId15"/>
    <p:sldId id="295" r:id="rId16"/>
    <p:sldId id="297" r:id="rId17"/>
    <p:sldId id="296" r:id="rId18"/>
    <p:sldId id="298" r:id="rId19"/>
    <p:sldId id="278" r:id="rId20"/>
    <p:sldId id="277" r:id="rId21"/>
    <p:sldId id="281" r:id="rId22"/>
    <p:sldId id="288" r:id="rId23"/>
    <p:sldId id="290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F32"/>
    <a:srgbClr val="CC3300"/>
    <a:srgbClr val="993300"/>
    <a:srgbClr val="BC4626"/>
    <a:srgbClr val="043F42"/>
    <a:srgbClr val="6633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88050" autoAdjust="0"/>
  </p:normalViewPr>
  <p:slideViewPr>
    <p:cSldViewPr>
      <p:cViewPr>
        <p:scale>
          <a:sx n="80" d="100"/>
          <a:sy n="80" d="100"/>
        </p:scale>
        <p:origin x="-1522" y="-8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c:style val="2"/>
  <c:chart>
    <c:title>
      <c:layout/>
      <c:overlay val="1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Высшая категория </c:v>
                </c:pt>
                <c:pt idx="1">
                  <c:v>Первая категория </c:v>
                </c:pt>
                <c:pt idx="2">
                  <c:v>Не имеют категории</c:v>
                </c:pt>
                <c:pt idx="3">
                  <c:v>Молодые специалисты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0.39</c:v>
                </c:pt>
                <c:pt idx="1">
                  <c:v>0.36</c:v>
                </c:pt>
                <c:pt idx="2">
                  <c:v>0.2</c:v>
                </c:pt>
                <c:pt idx="3" formatCode="0%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767744"/>
        <c:axId val="201021632"/>
      </c:barChart>
      <c:catAx>
        <c:axId val="52767744"/>
        <c:scaling>
          <c:orientation val="minMax"/>
        </c:scaling>
        <c:delete val="1"/>
        <c:axPos val="b"/>
        <c:majorTickMark val="none"/>
        <c:minorTickMark val="cross"/>
        <c:tickLblPos val="nextTo"/>
        <c:crossAx val="201021632"/>
        <c:crosses val="autoZero"/>
        <c:auto val="1"/>
        <c:lblAlgn val="ctr"/>
        <c:lblOffset val="100"/>
        <c:noMultiLvlLbl val="1"/>
      </c:catAx>
      <c:valAx>
        <c:axId val="201021632"/>
        <c:scaling>
          <c:orientation val="minMax"/>
        </c:scaling>
        <c:delete val="1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Процент</a:t>
                </a:r>
                <a:endParaRPr lang="ru-RU" dirty="0"/>
              </a:p>
            </c:rich>
          </c:tx>
          <c:layout/>
          <c:overlay val="1"/>
        </c:title>
        <c:numFmt formatCode="0%" sourceLinked="1"/>
        <c:majorTickMark val="none"/>
        <c:minorTickMark val="cross"/>
        <c:tickLblPos val="nextTo"/>
        <c:crossAx val="527677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1-4 кл</c:v>
                </c:pt>
                <c:pt idx="1">
                  <c:v>5-9 кл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99.8</c:v>
                </c:pt>
                <c:pt idx="1">
                  <c:v>94.2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1-4 кл</c:v>
                </c:pt>
                <c:pt idx="1">
                  <c:v>5-9 кл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65.099999999999994</c:v>
                </c:pt>
                <c:pt idx="1">
                  <c:v>27.4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966720"/>
        <c:axId val="254527168"/>
      </c:barChart>
      <c:catAx>
        <c:axId val="135966720"/>
        <c:scaling>
          <c:orientation val="minMax"/>
        </c:scaling>
        <c:delete val="0"/>
        <c:axPos val="b"/>
        <c:majorTickMark val="out"/>
        <c:minorTickMark val="none"/>
        <c:tickLblPos val="nextTo"/>
        <c:crossAx val="254527168"/>
        <c:crosses val="autoZero"/>
        <c:auto val="1"/>
        <c:lblAlgn val="ctr"/>
        <c:lblOffset val="100"/>
        <c:noMultiLvlLbl val="0"/>
      </c:catAx>
      <c:valAx>
        <c:axId val="254527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966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c:style val="2"/>
  <c:chart>
    <c:title>
      <c:layout/>
      <c:overlay val="1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Девочки</c:v>
                </c:pt>
                <c:pt idx="1">
                  <c:v>Мальчики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0.43</c:v>
                </c:pt>
                <c:pt idx="1">
                  <c:v>0.56999999999999995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c:style val="2"/>
  <c:chart>
    <c:title>
      <c:layout/>
      <c:overlay val="1"/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2">
                  <c:v>Качество </c:v>
                </c:pt>
                <c:pt idx="3">
                  <c:v>Успеваемость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2" formatCode="0%">
                  <c:v>0.61499999999999999</c:v>
                </c:pt>
                <c:pt idx="3" formatCode="0%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765696"/>
        <c:axId val="254534784"/>
      </c:barChart>
      <c:valAx>
        <c:axId val="254534784"/>
        <c:scaling>
          <c:orientation val="minMax"/>
        </c:scaling>
        <c:delete val="1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Процент</a:t>
                </a:r>
                <a:endParaRPr lang="ru-RU" dirty="0"/>
              </a:p>
            </c:rich>
          </c:tx>
          <c:layout/>
          <c:overlay val="1"/>
        </c:title>
        <c:numFmt formatCode="0%" sourceLinked="1"/>
        <c:majorTickMark val="cross"/>
        <c:minorTickMark val="cross"/>
        <c:tickLblPos val="nextTo"/>
        <c:crossAx val="52765696"/>
        <c:crosses val="autoZero"/>
        <c:crossBetween val="between"/>
      </c:valAx>
      <c:catAx>
        <c:axId val="52765696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Успеваемость</a:t>
                </a:r>
                <a:endParaRPr lang="ru-RU" dirty="0"/>
              </a:p>
            </c:rich>
          </c:tx>
          <c:layout/>
          <c:overlay val="1"/>
        </c:title>
        <c:majorTickMark val="none"/>
        <c:minorTickMark val="cross"/>
        <c:tickLblPos val="nextTo"/>
        <c:crossAx val="254534784"/>
        <c:crosses val="autoZero"/>
        <c:auto val="1"/>
        <c:lblAlgn val="ctr"/>
        <c:lblOffset val="100"/>
        <c:noMultiLvlLbl val="1"/>
      </c:catAx>
    </c:plotArea>
    <c:legend>
      <c:legendPos val="r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вопрос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15мин - 4%</c:v>
                </c:pt>
                <c:pt idx="1">
                  <c:v>0,5-1,5 ч - 54%</c:v>
                </c:pt>
                <c:pt idx="2">
                  <c:v>2-3 ч-34%</c:v>
                </c:pt>
                <c:pt idx="3">
                  <c:v>3-4час -8%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13</c:v>
                </c:pt>
                <c:pt idx="2">
                  <c:v>8</c:v>
                </c:pt>
                <c:pt idx="3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3 вопрос</c:v>
                </c:pt>
                <c:pt idx="1">
                  <c:v>4 вопрос</c:v>
                </c:pt>
                <c:pt idx="2">
                  <c:v>5 вопрос</c:v>
                </c:pt>
                <c:pt idx="3">
                  <c:v>6 вопрос</c:v>
                </c:pt>
                <c:pt idx="4">
                  <c:v>8 вопрос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</c:v>
                </c:pt>
                <c:pt idx="1">
                  <c:v>13</c:v>
                </c:pt>
                <c:pt idx="2">
                  <c:v>6</c:v>
                </c:pt>
                <c:pt idx="3">
                  <c:v>16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3 вопрос</c:v>
                </c:pt>
                <c:pt idx="1">
                  <c:v>4 вопрос</c:v>
                </c:pt>
                <c:pt idx="2">
                  <c:v>5 вопрос</c:v>
                </c:pt>
                <c:pt idx="3">
                  <c:v>6 вопрос</c:v>
                </c:pt>
                <c:pt idx="4">
                  <c:v>8 вопрос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16</c:v>
                </c:pt>
                <c:pt idx="3">
                  <c:v>7</c:v>
                </c:pt>
                <c:pt idx="4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3 вопрос</c:v>
                </c:pt>
                <c:pt idx="1">
                  <c:v>4 вопрос</c:v>
                </c:pt>
                <c:pt idx="2">
                  <c:v>5 вопрос</c:v>
                </c:pt>
                <c:pt idx="3">
                  <c:v>6 вопрос</c:v>
                </c:pt>
                <c:pt idx="4">
                  <c:v>8 вопрос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675712"/>
        <c:axId val="201057984"/>
      </c:barChart>
      <c:catAx>
        <c:axId val="146675712"/>
        <c:scaling>
          <c:orientation val="minMax"/>
        </c:scaling>
        <c:delete val="0"/>
        <c:axPos val="b"/>
        <c:majorTickMark val="out"/>
        <c:minorTickMark val="none"/>
        <c:tickLblPos val="nextTo"/>
        <c:crossAx val="201057984"/>
        <c:crosses val="autoZero"/>
        <c:auto val="1"/>
        <c:lblAlgn val="ctr"/>
        <c:lblOffset val="100"/>
        <c:noMultiLvlLbl val="0"/>
      </c:catAx>
      <c:valAx>
        <c:axId val="201057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6757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гаджеты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0,5 -1,5 час - 26%</c:v>
                </c:pt>
                <c:pt idx="1">
                  <c:v>2-5 час - 43%</c:v>
                </c:pt>
                <c:pt idx="2">
                  <c:v>6-10 час - 30%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10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Цвет глаз и волос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карие -72%</c:v>
                </c:pt>
                <c:pt idx="1">
                  <c:v>зеленые - 13%</c:v>
                </c:pt>
                <c:pt idx="2">
                  <c:v>голубые - 9%</c:v>
                </c:pt>
                <c:pt idx="3">
                  <c:v>шатен -57%</c:v>
                </c:pt>
                <c:pt idx="4">
                  <c:v>брюнет -26%</c:v>
                </c:pt>
                <c:pt idx="5">
                  <c:v>русые -17%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</c:v>
                </c:pt>
                <c:pt idx="1">
                  <c:v>3</c:v>
                </c:pt>
                <c:pt idx="2">
                  <c:v>2</c:v>
                </c:pt>
                <c:pt idx="3">
                  <c:v>13</c:v>
                </c:pt>
                <c:pt idx="4">
                  <c:v>6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674176"/>
        <c:axId val="201062016"/>
      </c:barChart>
      <c:catAx>
        <c:axId val="146674176"/>
        <c:scaling>
          <c:orientation val="minMax"/>
        </c:scaling>
        <c:delete val="0"/>
        <c:axPos val="b"/>
        <c:majorTickMark val="out"/>
        <c:minorTickMark val="none"/>
        <c:tickLblPos val="nextTo"/>
        <c:crossAx val="201062016"/>
        <c:crosses val="autoZero"/>
        <c:auto val="1"/>
        <c:lblAlgn val="ctr"/>
        <c:lblOffset val="100"/>
        <c:noMultiLvlLbl val="0"/>
      </c:catAx>
      <c:valAx>
        <c:axId val="201062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674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время года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зима - 17%</c:v>
                </c:pt>
                <c:pt idx="1">
                  <c:v>весна - 29%</c:v>
                </c:pt>
                <c:pt idx="2">
                  <c:v>лето - 25%</c:v>
                </c:pt>
                <c:pt idx="3">
                  <c:v>осень - 29%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C0FB5-A55B-4D41-85B3-1309E580C6DB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4B9B1-B7FD-4C6F-A2C1-7C3D138FBA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0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B9B1-B7FD-4C6F-A2C1-7C3D138FBAA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B9B1-B7FD-4C6F-A2C1-7C3D138FBAA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B9B1-B7FD-4C6F-A2C1-7C3D138FBAA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B9B1-B7FD-4C6F-A2C1-7C3D138FBAA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B9B1-B7FD-4C6F-A2C1-7C3D138FBAA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794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sector.relarn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hyperlink" Target="http://historic.ru/books/ite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0100" y="428604"/>
            <a:ext cx="8143900" cy="31718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+mn-lt"/>
                <a:ea typeface="Times New Roman"/>
                <a:cs typeface="Times New Roman"/>
              </a:rPr>
              <a:t/>
            </a:r>
            <a:br>
              <a:rPr lang="ru-RU" sz="3600" dirty="0" smtClean="0">
                <a:latin typeface="+mn-lt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FF0000"/>
                </a:solidFill>
                <a:latin typeface="+mn-lt"/>
                <a:ea typeface="Times New Roman"/>
                <a:cs typeface="Times New Roman" pitchFamily="18" charset="0"/>
              </a:rPr>
              <a:t>Проект                                                                              «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Times New Roman"/>
                <a:cs typeface="Times New Roman" pitchFamily="18" charset="0"/>
              </a:rPr>
              <a:t>Проценты в жизни нашей школы и жизни нашего класса»</a:t>
            </a:r>
            <a:r>
              <a:rPr lang="ru-RU" dirty="0" smtClean="0">
                <a:solidFill>
                  <a:srgbClr val="FF0000"/>
                </a:solidFill>
                <a:latin typeface="+mn-lt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  <a:ea typeface="Times New Roman"/>
                <a:cs typeface="Times New Roman"/>
              </a:rPr>
            </a:b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47864" y="3886200"/>
            <a:ext cx="5367540" cy="2328882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   </a:t>
            </a:r>
          </a:p>
          <a:p>
            <a:pPr algn="r">
              <a:lnSpc>
                <a:spcPct val="120000"/>
              </a:lnSpc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    Авторы  проекта: </a:t>
            </a:r>
            <a:r>
              <a:rPr lang="ru-RU" sz="1400" dirty="0" err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Гиндуллина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Ляйсан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Кинзябулатова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Лирида</a:t>
            </a:r>
            <a:endParaRPr lang="ru-RU" sz="1400" dirty="0" smtClean="0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Руководитель  проекта: Валеева Лида </a:t>
            </a:r>
            <a:r>
              <a:rPr lang="ru-RU" sz="1400" dirty="0" err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Хамитовна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 </a:t>
            </a:r>
          </a:p>
          <a:p>
            <a:pPr algn="r">
              <a:lnSpc>
                <a:spcPct val="120000"/>
              </a:lnSpc>
            </a:pP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читель   математики                                                              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                                                                  </a:t>
            </a:r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1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Валеев\Desktop\IMG_20230323_113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320480" cy="32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1800" dirty="0" smtClean="0">
                <a:solidFill>
                  <a:srgbClr val="C00000"/>
                </a:solidFill>
                <a:latin typeface="+mn-lt"/>
              </a:rPr>
              <a:t> Учителей в 5 школе 56 человек.</a:t>
            </a:r>
            <a:br>
              <a:rPr lang="ru-RU" sz="1800" dirty="0" smtClean="0">
                <a:solidFill>
                  <a:srgbClr val="C00000"/>
                </a:solidFill>
                <a:latin typeface="+mn-lt"/>
              </a:rPr>
            </a:b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Из них имеют:</a:t>
            </a:r>
            <a:br>
              <a:rPr lang="ru-RU" sz="1200" dirty="0" smtClean="0">
                <a:solidFill>
                  <a:schemeClr val="tx1"/>
                </a:solidFill>
                <a:latin typeface="+mn-lt"/>
              </a:rPr>
            </a:b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 высшую категорию  22чел. (39%), </a:t>
            </a:r>
            <a:br>
              <a:rPr lang="ru-RU" sz="1200" dirty="0" smtClean="0">
                <a:solidFill>
                  <a:schemeClr val="tx1"/>
                </a:solidFill>
                <a:latin typeface="+mn-lt"/>
              </a:rPr>
            </a:b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первую категорию – 20 чел. (36%), </a:t>
            </a:r>
            <a:br>
              <a:rPr lang="ru-RU" sz="1200" dirty="0" smtClean="0">
                <a:solidFill>
                  <a:schemeClr val="tx1"/>
                </a:solidFill>
                <a:latin typeface="+mn-lt"/>
              </a:rPr>
            </a:b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не имеют категории – 11 чел. (20%)</a:t>
            </a:r>
            <a:br>
              <a:rPr lang="ru-RU" sz="1200" dirty="0" smtClean="0">
                <a:solidFill>
                  <a:schemeClr val="tx1"/>
                </a:solidFill>
                <a:latin typeface="+mn-lt"/>
              </a:rPr>
            </a:b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молодые специалисты – 3 чел (5%)</a:t>
            </a:r>
            <a:endParaRPr lang="ru-RU" sz="1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264434"/>
              </p:ext>
            </p:extLst>
          </p:nvPr>
        </p:nvGraphicFramePr>
        <p:xfrm>
          <a:off x="1785918" y="1857364"/>
          <a:ext cx="6572296" cy="4391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7841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+mn-lt"/>
              </a:rPr>
              <a:t>Успеваемость и качество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1- 4 классы – 99,8%</a:t>
            </a:r>
          </a:p>
          <a:p>
            <a:r>
              <a:rPr lang="ru-RU" sz="2400" dirty="0" smtClean="0"/>
              <a:t>5 - 9 классы – 94,2%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58368" lvl="2" indent="0">
              <a:buNone/>
            </a:pPr>
            <a:r>
              <a:rPr lang="ru-RU" dirty="0" smtClean="0"/>
              <a:t>1 – 4 классы – 65,1%</a:t>
            </a:r>
          </a:p>
          <a:p>
            <a:pPr marL="658368" lvl="2" indent="0">
              <a:buNone/>
            </a:pPr>
            <a:r>
              <a:rPr lang="ru-RU" dirty="0" smtClean="0"/>
              <a:t>5 - 9 классы – 27,4%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11561794"/>
              </p:ext>
            </p:extLst>
          </p:nvPr>
        </p:nvGraphicFramePr>
        <p:xfrm>
          <a:off x="1835696" y="256490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9335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358114" cy="14398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Наш класс в процентах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714488"/>
            <a:ext cx="7643866" cy="4857784"/>
          </a:xfrm>
        </p:spPr>
        <p:txBody>
          <a:bodyPr>
            <a:normAutofit/>
          </a:bodyPr>
          <a:lstStyle/>
          <a:p>
            <a:pPr marL="36000" indent="0">
              <a:spcBef>
                <a:spcPts val="0"/>
              </a:spcBef>
              <a:buNone/>
            </a:pPr>
            <a:r>
              <a:rPr lang="ru-RU" sz="1800" dirty="0" smtClean="0"/>
              <a:t>        </a:t>
            </a:r>
            <a:r>
              <a:rPr lang="ru-RU" sz="2800" dirty="0" smtClean="0">
                <a:solidFill>
                  <a:srgbClr val="C00000"/>
                </a:solidFill>
              </a:rPr>
              <a:t>1)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Процент девочек и мальчиков в классе</a:t>
            </a:r>
          </a:p>
          <a:p>
            <a:pPr marL="36000" indent="0">
              <a:spcBef>
                <a:spcPts val="0"/>
              </a:spcBef>
              <a:buNone/>
            </a:pPr>
            <a:endParaRPr lang="ru-RU" sz="1800" dirty="0" smtClean="0"/>
          </a:p>
          <a:p>
            <a:pPr marL="36000" indent="0">
              <a:spcBef>
                <a:spcPts val="0"/>
              </a:spcBef>
              <a:buNone/>
            </a:pPr>
            <a:r>
              <a:rPr lang="ru-RU" sz="1800" dirty="0" smtClean="0"/>
              <a:t>         Всего в 5 В классе 28 человек (100%), </a:t>
            </a:r>
          </a:p>
          <a:p>
            <a:pPr marL="36000" indent="0">
              <a:spcBef>
                <a:spcPts val="0"/>
              </a:spcBef>
              <a:buNone/>
            </a:pPr>
            <a:r>
              <a:rPr lang="ru-RU" sz="1800" dirty="0" smtClean="0"/>
              <a:t>         из них 12 девочек (43%), 16 мальчиков(57%).</a:t>
            </a:r>
          </a:p>
          <a:p>
            <a:pPr marL="36000" indent="0">
              <a:spcBef>
                <a:spcPts val="0"/>
              </a:spcBef>
              <a:buNone/>
            </a:pPr>
            <a:endParaRPr lang="ru-RU" sz="1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73168494"/>
              </p:ext>
            </p:extLst>
          </p:nvPr>
        </p:nvGraphicFramePr>
        <p:xfrm>
          <a:off x="1524000" y="3214686"/>
          <a:ext cx="6334148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93978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2) Успеваемость за </a:t>
            </a: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I </a:t>
            </a: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полугодие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85860"/>
            <a:ext cx="7498080" cy="496254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Успеваемость класса  - 100% (28 чел.),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из них: учатся на «4» и «5»  - 17 чел. (61,5%) ,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1471490"/>
              </p:ext>
            </p:extLst>
          </p:nvPr>
        </p:nvGraphicFramePr>
        <p:xfrm>
          <a:off x="1524000" y="2571744"/>
          <a:ext cx="6905652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 анкеты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429472"/>
          </a:xfrm>
        </p:spPr>
        <p:txBody>
          <a:bodyPr>
            <a:normAutofit/>
          </a:bodyPr>
          <a:lstStyle/>
          <a:p>
            <a:pPr marL="425196" lvl="0" indent="-342900" algn="just">
              <a:buAutoNum type="arabicPeriod"/>
            </a:pPr>
            <a:r>
              <a:rPr lang="ru-RU" sz="1600" dirty="0" smtClean="0">
                <a:solidFill>
                  <a:srgbClr val="993300"/>
                </a:solidFill>
              </a:rPr>
              <a:t>Сколько времени ты тратишь на выполнение домашнего задания?</a:t>
            </a:r>
          </a:p>
          <a:p>
            <a:pPr marL="596646" lvl="0" indent="-514350" algn="just">
              <a:buAutoNum type="arabicPeriod"/>
            </a:pPr>
            <a:r>
              <a:rPr lang="ru-RU" sz="1600" dirty="0" smtClean="0">
                <a:solidFill>
                  <a:srgbClr val="993300"/>
                </a:solidFill>
              </a:rPr>
              <a:t>Какие предметы в школе тебе нравятся? Ты готовишься к ним с удовольствием?</a:t>
            </a:r>
          </a:p>
          <a:p>
            <a:pPr marL="596646" lvl="0" indent="-514350" algn="just">
              <a:buAutoNum type="arabicPeriod"/>
            </a:pPr>
            <a:r>
              <a:rPr lang="ru-RU" sz="1600" dirty="0" smtClean="0">
                <a:solidFill>
                  <a:srgbClr val="993300"/>
                </a:solidFill>
              </a:rPr>
              <a:t>Используешь ли ты при выполнении домашних заданий интернет или </a:t>
            </a:r>
            <a:r>
              <a:rPr lang="ru-RU" sz="1600" dirty="0" err="1" smtClean="0">
                <a:solidFill>
                  <a:srgbClr val="993300"/>
                </a:solidFill>
              </a:rPr>
              <a:t>решебник</a:t>
            </a:r>
            <a:r>
              <a:rPr lang="ru-RU" sz="1600" dirty="0" smtClean="0">
                <a:solidFill>
                  <a:srgbClr val="993300"/>
                </a:solidFill>
              </a:rPr>
              <a:t> ГДЗ ?</a:t>
            </a:r>
          </a:p>
          <a:p>
            <a:pPr marL="596646" lvl="0" indent="-514350" algn="just">
              <a:buAutoNum type="arabicPeriod"/>
            </a:pPr>
            <a:r>
              <a:rPr lang="ru-RU" sz="1600" dirty="0" smtClean="0">
                <a:solidFill>
                  <a:srgbClr val="993300"/>
                </a:solidFill>
              </a:rPr>
              <a:t>Соблюдаешь режим дня?</a:t>
            </a:r>
          </a:p>
          <a:p>
            <a:pPr marL="596646" lvl="0" indent="-514350" algn="just">
              <a:buAutoNum type="arabicPeriod"/>
            </a:pPr>
            <a:r>
              <a:rPr lang="ru-RU" sz="1600" dirty="0" smtClean="0">
                <a:solidFill>
                  <a:srgbClr val="993300"/>
                </a:solidFill>
              </a:rPr>
              <a:t>У тебя есть хронические заболевания?</a:t>
            </a:r>
          </a:p>
          <a:p>
            <a:pPr marL="596646" lvl="0" indent="-514350" algn="just">
              <a:buAutoNum type="arabicPeriod"/>
            </a:pPr>
            <a:r>
              <a:rPr lang="ru-RU" sz="1600" dirty="0" smtClean="0">
                <a:solidFill>
                  <a:srgbClr val="993300"/>
                </a:solidFill>
              </a:rPr>
              <a:t>Ты занимаешься спортом?</a:t>
            </a:r>
          </a:p>
          <a:p>
            <a:pPr marL="596646" lvl="0" indent="-514350" algn="just">
              <a:buAutoNum type="arabicPeriod"/>
            </a:pPr>
            <a:r>
              <a:rPr lang="ru-RU" sz="1600" dirty="0" smtClean="0">
                <a:solidFill>
                  <a:srgbClr val="993300"/>
                </a:solidFill>
              </a:rPr>
              <a:t>Сколько времени в день ты используешь свои электронные гаджеты?</a:t>
            </a:r>
          </a:p>
          <a:p>
            <a:pPr marL="596646" lvl="0" indent="-514350" algn="just">
              <a:buAutoNum type="arabicPeriod"/>
            </a:pPr>
            <a:r>
              <a:rPr lang="ru-RU" sz="1600" dirty="0" smtClean="0">
                <a:solidFill>
                  <a:srgbClr val="993300"/>
                </a:solidFill>
              </a:rPr>
              <a:t>Помнишь ли ты, как зовут твоих </a:t>
            </a:r>
            <a:r>
              <a:rPr lang="ru-RU" sz="1600" dirty="0" err="1" smtClean="0">
                <a:solidFill>
                  <a:srgbClr val="993300"/>
                </a:solidFill>
              </a:rPr>
              <a:t>пробабушку</a:t>
            </a:r>
            <a:r>
              <a:rPr lang="ru-RU" sz="1600" dirty="0" smtClean="0">
                <a:solidFill>
                  <a:srgbClr val="993300"/>
                </a:solidFill>
              </a:rPr>
              <a:t> и </a:t>
            </a:r>
            <a:r>
              <a:rPr lang="ru-RU" sz="1600" dirty="0" err="1" smtClean="0">
                <a:solidFill>
                  <a:srgbClr val="993300"/>
                </a:solidFill>
              </a:rPr>
              <a:t>продедушку</a:t>
            </a:r>
            <a:r>
              <a:rPr lang="ru-RU" sz="1600" dirty="0" smtClean="0">
                <a:solidFill>
                  <a:srgbClr val="993300"/>
                </a:solidFill>
              </a:rPr>
              <a:t>?</a:t>
            </a:r>
          </a:p>
          <a:p>
            <a:pPr marL="596646" lvl="0" indent="-514350" algn="just">
              <a:buAutoNum type="arabicPeriod"/>
            </a:pPr>
            <a:r>
              <a:rPr lang="ru-RU" sz="1600" dirty="0" smtClean="0">
                <a:solidFill>
                  <a:srgbClr val="993300"/>
                </a:solidFill>
              </a:rPr>
              <a:t>Твое любимое хобби</a:t>
            </a:r>
          </a:p>
          <a:p>
            <a:pPr marL="596646" lvl="0" indent="-514350" algn="just">
              <a:buAutoNum type="arabicPeriod"/>
            </a:pPr>
            <a:r>
              <a:rPr lang="ru-RU" sz="1600" dirty="0" smtClean="0">
                <a:solidFill>
                  <a:srgbClr val="993300"/>
                </a:solidFill>
              </a:rPr>
              <a:t>Какого цвета твои глаза? Какого цвета твои волосы?</a:t>
            </a:r>
          </a:p>
          <a:p>
            <a:pPr marL="596646" lvl="0" indent="-514350" algn="just">
              <a:buAutoNum type="arabicPeriod"/>
            </a:pPr>
            <a:r>
              <a:rPr lang="ru-RU" sz="1600" dirty="0" smtClean="0">
                <a:solidFill>
                  <a:srgbClr val="993300"/>
                </a:solidFill>
              </a:rPr>
              <a:t>В какое время года ты родился?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F:\КУРСЫ РОСТОВ 2012\Защита16_11_2012математики-Intel9\Загузова, Арутюнян,Псёл\Сайт .files\image36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085184"/>
            <a:ext cx="2428892" cy="1684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>Результаты анкетирования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/>
          <a:lstStyle/>
          <a:p>
            <a:pPr lvl="0"/>
            <a:r>
              <a:rPr lang="ru-RU" sz="2400" dirty="0">
                <a:solidFill>
                  <a:srgbClr val="993300"/>
                </a:solidFill>
              </a:rPr>
              <a:t>Сколько времени ты тратишь на выполнение домашнего задания?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6206256"/>
              </p:ext>
            </p:extLst>
          </p:nvPr>
        </p:nvGraphicFramePr>
        <p:xfrm>
          <a:off x="1691680" y="19888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22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86210"/>
          </a:xfrm>
        </p:spPr>
        <p:txBody>
          <a:bodyPr>
            <a:normAutofit fontScale="90000"/>
          </a:bodyPr>
          <a:lstStyle/>
          <a:p>
            <a:pPr marL="596646" indent="-514350"/>
            <a:r>
              <a:rPr lang="ru-RU" sz="1800" dirty="0" smtClean="0">
                <a:solidFill>
                  <a:srgbClr val="993300"/>
                </a:solidFill>
              </a:rPr>
              <a:t>         3. Используешь </a:t>
            </a:r>
            <a:r>
              <a:rPr lang="ru-RU" sz="1800" dirty="0">
                <a:solidFill>
                  <a:srgbClr val="993300"/>
                </a:solidFill>
              </a:rPr>
              <a:t>ли ты при выполнении домашних заданий </a:t>
            </a:r>
            <a:r>
              <a:rPr lang="ru-RU" sz="1800" dirty="0" smtClean="0">
                <a:solidFill>
                  <a:srgbClr val="993300"/>
                </a:solidFill>
              </a:rPr>
              <a:t>  интернет </a:t>
            </a:r>
            <a:r>
              <a:rPr lang="ru-RU" sz="1800" dirty="0">
                <a:solidFill>
                  <a:srgbClr val="993300"/>
                </a:solidFill>
              </a:rPr>
              <a:t>или </a:t>
            </a:r>
            <a:r>
              <a:rPr lang="ru-RU" sz="1800" dirty="0" err="1">
                <a:solidFill>
                  <a:srgbClr val="993300"/>
                </a:solidFill>
              </a:rPr>
              <a:t>решебник</a:t>
            </a:r>
            <a:r>
              <a:rPr lang="ru-RU" sz="1800" dirty="0">
                <a:solidFill>
                  <a:srgbClr val="993300"/>
                </a:solidFill>
              </a:rPr>
              <a:t> ГДЗ </a:t>
            </a:r>
            <a:r>
              <a:rPr lang="ru-RU" sz="1800" dirty="0" smtClean="0">
                <a:solidFill>
                  <a:srgbClr val="993300"/>
                </a:solidFill>
              </a:rPr>
              <a:t>?</a:t>
            </a:r>
            <a:br>
              <a:rPr lang="ru-RU" sz="1800" dirty="0" smtClean="0">
                <a:solidFill>
                  <a:srgbClr val="993300"/>
                </a:solidFill>
              </a:rPr>
            </a:br>
            <a:r>
              <a:rPr lang="ru-RU" sz="1800" dirty="0" smtClean="0">
                <a:solidFill>
                  <a:srgbClr val="993300"/>
                </a:solidFill>
              </a:rPr>
              <a:t>4. Соблюдаешь </a:t>
            </a:r>
            <a:r>
              <a:rPr lang="ru-RU" sz="1800" dirty="0">
                <a:solidFill>
                  <a:srgbClr val="993300"/>
                </a:solidFill>
              </a:rPr>
              <a:t>режим дня?</a:t>
            </a:r>
            <a:br>
              <a:rPr lang="ru-RU" sz="1800" dirty="0">
                <a:solidFill>
                  <a:srgbClr val="993300"/>
                </a:solidFill>
              </a:rPr>
            </a:br>
            <a:r>
              <a:rPr lang="ru-RU" sz="1800" dirty="0" smtClean="0">
                <a:solidFill>
                  <a:srgbClr val="993300"/>
                </a:solidFill>
              </a:rPr>
              <a:t>5. У </a:t>
            </a:r>
            <a:r>
              <a:rPr lang="ru-RU" sz="1800" dirty="0">
                <a:solidFill>
                  <a:srgbClr val="993300"/>
                </a:solidFill>
              </a:rPr>
              <a:t>тебя есть хронические заболевания?</a:t>
            </a:r>
            <a:br>
              <a:rPr lang="ru-RU" sz="1800" dirty="0">
                <a:solidFill>
                  <a:srgbClr val="993300"/>
                </a:solidFill>
              </a:rPr>
            </a:br>
            <a:r>
              <a:rPr lang="ru-RU" sz="1800" dirty="0" smtClean="0">
                <a:solidFill>
                  <a:srgbClr val="993300"/>
                </a:solidFill>
              </a:rPr>
              <a:t>6. Ты </a:t>
            </a:r>
            <a:r>
              <a:rPr lang="ru-RU" sz="1800" dirty="0">
                <a:solidFill>
                  <a:srgbClr val="993300"/>
                </a:solidFill>
              </a:rPr>
              <a:t>занимаешься спортом?</a:t>
            </a:r>
            <a:br>
              <a:rPr lang="ru-RU" sz="1800" dirty="0">
                <a:solidFill>
                  <a:srgbClr val="993300"/>
                </a:solidFill>
              </a:rPr>
            </a:br>
            <a:r>
              <a:rPr lang="ru-RU" sz="1800" dirty="0" smtClean="0">
                <a:solidFill>
                  <a:srgbClr val="993300"/>
                </a:solidFill>
              </a:rPr>
              <a:t>8. Помнишь </a:t>
            </a:r>
            <a:r>
              <a:rPr lang="ru-RU" sz="1800" dirty="0">
                <a:solidFill>
                  <a:srgbClr val="993300"/>
                </a:solidFill>
              </a:rPr>
              <a:t>ли ты, как зовут твоих </a:t>
            </a:r>
            <a:r>
              <a:rPr lang="ru-RU" sz="1800" dirty="0" err="1">
                <a:solidFill>
                  <a:srgbClr val="993300"/>
                </a:solidFill>
              </a:rPr>
              <a:t>пробабушку</a:t>
            </a:r>
            <a:r>
              <a:rPr lang="ru-RU" sz="1800" dirty="0">
                <a:solidFill>
                  <a:srgbClr val="993300"/>
                </a:solidFill>
              </a:rPr>
              <a:t> и </a:t>
            </a:r>
            <a:r>
              <a:rPr lang="ru-RU" sz="1800" dirty="0" err="1">
                <a:solidFill>
                  <a:srgbClr val="993300"/>
                </a:solidFill>
              </a:rPr>
              <a:t>продедушку</a:t>
            </a:r>
            <a:r>
              <a:rPr lang="ru-RU" sz="1800" dirty="0">
                <a:solidFill>
                  <a:srgbClr val="993300"/>
                </a:solidFill>
              </a:rPr>
              <a:t>?</a:t>
            </a:r>
            <a:br>
              <a:rPr lang="ru-RU" sz="1800" dirty="0">
                <a:solidFill>
                  <a:srgbClr val="993300"/>
                </a:solidFill>
              </a:rPr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309861"/>
              </p:ext>
            </p:extLst>
          </p:nvPr>
        </p:nvGraphicFramePr>
        <p:xfrm>
          <a:off x="1435100" y="2349500"/>
          <a:ext cx="7499350" cy="389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94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dirty="0">
                <a:solidFill>
                  <a:srgbClr val="993300"/>
                </a:solidFill>
              </a:rPr>
              <a:t>Сколько времени в день ты используешь свои электронные гаджеты?</a:t>
            </a:r>
            <a:br>
              <a:rPr lang="ru-RU" sz="2400" dirty="0">
                <a:solidFill>
                  <a:srgbClr val="993300"/>
                </a:solidFill>
              </a:rPr>
            </a:b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306787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495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96646" lvl="0" indent="-514350"/>
            <a:r>
              <a:rPr lang="ru-RU" sz="2400" dirty="0" smtClean="0">
                <a:solidFill>
                  <a:srgbClr val="993300"/>
                </a:solidFill>
              </a:rPr>
              <a:t>      10. Какого </a:t>
            </a:r>
            <a:r>
              <a:rPr lang="ru-RU" sz="2400" dirty="0">
                <a:solidFill>
                  <a:srgbClr val="993300"/>
                </a:solidFill>
              </a:rPr>
              <a:t>цвета твои глаза? </a:t>
            </a:r>
            <a:r>
              <a:rPr lang="ru-RU" sz="2400" dirty="0" smtClean="0">
                <a:solidFill>
                  <a:srgbClr val="993300"/>
                </a:solidFill>
              </a:rPr>
              <a:t/>
            </a:r>
            <a:br>
              <a:rPr lang="ru-RU" sz="2400" dirty="0" smtClean="0">
                <a:solidFill>
                  <a:srgbClr val="993300"/>
                </a:solidFill>
              </a:rPr>
            </a:br>
            <a:r>
              <a:rPr lang="ru-RU" sz="2400" dirty="0" smtClean="0">
                <a:solidFill>
                  <a:srgbClr val="993300"/>
                </a:solidFill>
              </a:rPr>
              <a:t>11. Какого </a:t>
            </a:r>
            <a:r>
              <a:rPr lang="ru-RU" sz="2400" dirty="0">
                <a:solidFill>
                  <a:srgbClr val="993300"/>
                </a:solidFill>
              </a:rPr>
              <a:t>цвета твои волосы?</a:t>
            </a:r>
            <a:br>
              <a:rPr lang="ru-RU" sz="2400" dirty="0">
                <a:solidFill>
                  <a:srgbClr val="993300"/>
                </a:solidFill>
              </a:rPr>
            </a:br>
            <a:r>
              <a:rPr lang="ru-RU" sz="2400" dirty="0" smtClean="0">
                <a:solidFill>
                  <a:srgbClr val="993300"/>
                </a:solidFill>
              </a:rPr>
              <a:t>12. В </a:t>
            </a:r>
            <a:r>
              <a:rPr lang="ru-RU" sz="2400" dirty="0">
                <a:solidFill>
                  <a:srgbClr val="993300"/>
                </a:solidFill>
              </a:rPr>
              <a:t>какое время года ты родился?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942188"/>
              </p:ext>
            </p:extLst>
          </p:nvPr>
        </p:nvGraphicFramePr>
        <p:xfrm>
          <a:off x="1331640" y="1447800"/>
          <a:ext cx="4392488" cy="3277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70487928"/>
              </p:ext>
            </p:extLst>
          </p:nvPr>
        </p:nvGraphicFramePr>
        <p:xfrm>
          <a:off x="3707904" y="3933056"/>
          <a:ext cx="5159896" cy="276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89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59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П</a:t>
            </a:r>
            <a:r>
              <a:rPr lang="ru-RU" sz="2400" dirty="0" smtClean="0">
                <a:latin typeface="+mn-lt"/>
              </a:rPr>
              <a:t>римеры основных задач на проценты</a:t>
            </a:r>
            <a:endParaRPr lang="ru-RU" sz="2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28670"/>
            <a:ext cx="7498080" cy="5715040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200" dirty="0" smtClean="0">
                <a:solidFill>
                  <a:srgbClr val="C00000"/>
                </a:solidFill>
                <a:cs typeface="Times New Roman" pitchFamily="18" charset="0"/>
              </a:rPr>
              <a:t>1) Задача на нахождение процентов от числа</a:t>
            </a:r>
            <a:endParaRPr lang="ru-RU" sz="420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4200" dirty="0" smtClean="0">
                <a:solidFill>
                  <a:srgbClr val="C00000"/>
                </a:solidFill>
                <a:cs typeface="Times New Roman" pitchFamily="18" charset="0"/>
              </a:rPr>
              <a:t>     </a:t>
            </a:r>
            <a:r>
              <a:rPr lang="ru-RU" sz="42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Найти 25 % от 24.</a:t>
            </a:r>
          </a:p>
          <a:p>
            <a:pPr marL="0" indent="0">
              <a:spcBef>
                <a:spcPts val="0"/>
              </a:spcBef>
              <a:buNone/>
            </a:pPr>
            <a:endParaRPr lang="ru-RU" sz="4200" dirty="0" smtClean="0">
              <a:solidFill>
                <a:schemeClr val="bg2">
                  <a:lumMod val="10000"/>
                </a:schemeClr>
              </a:solidFill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Способ 1 (дробный).                                                                      Способ 2  (пропорциональный).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Переведем проценты в дробь: 25% = 25/100 = 1/4                     Составим пропорцию: 24 – 100%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Найдем дробь от числа: 24</a:t>
            </a: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 </a:t>
            </a: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</a:rPr>
              <a:t>·</a:t>
            </a: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1/4 = 6                                                                                      </a:t>
            </a:r>
            <a:r>
              <a:rPr lang="ru-RU" sz="4200" dirty="0" err="1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х</a:t>
            </a: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 -  25%                      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Ответ: 6.                                                                                          Найдем неизвестный член пропорции: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                                                                                                        </a:t>
            </a:r>
            <a:r>
              <a:rPr lang="ru-RU" sz="4200" dirty="0" err="1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х</a:t>
            </a: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= (24</a:t>
            </a: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</a:rPr>
              <a:t> · 25) : 100 =  6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                                                                                                        Ответ: 6.</a:t>
            </a: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</a:t>
            </a: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200" dirty="0" smtClean="0">
                <a:solidFill>
                  <a:srgbClr val="C00000"/>
                </a:solidFill>
                <a:cs typeface="Times New Roman" pitchFamily="18" charset="0"/>
              </a:rPr>
              <a:t> 2) Задача на нахождение числа по значению его процентов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200" dirty="0" smtClean="0">
                <a:solidFill>
                  <a:srgbClr val="C00000"/>
                </a:solidFill>
                <a:cs typeface="Times New Roman" pitchFamily="18" charset="0"/>
              </a:rPr>
              <a:t>     </a:t>
            </a:r>
            <a:r>
              <a:rPr lang="ru-RU" sz="42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Найти число, 25 % от которого равны 24.                   </a:t>
            </a:r>
          </a:p>
          <a:p>
            <a:pPr marL="0" indent="0">
              <a:spcBef>
                <a:spcPts val="0"/>
              </a:spcBef>
              <a:buNone/>
            </a:pPr>
            <a:endParaRPr lang="ru-RU" sz="4200" dirty="0" smtClean="0">
              <a:solidFill>
                <a:schemeClr val="bg2">
                  <a:lumMod val="10000"/>
                </a:schemeClr>
              </a:solidFill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Способ 1 (дробный)                                                                       Способ 2  (пропорциональный).                                                                                                                                                       Переведем проценты в дробь:: 25% = 25/100 = ¼                       Составим пропорцию:     </a:t>
            </a:r>
            <a:r>
              <a:rPr lang="ru-RU" sz="4200" dirty="0" err="1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х</a:t>
            </a: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-  100%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Найдем число по значению дроби: 24: 1/4  =  96                                                                  24  -   25%                                                  Ответ: 96                                                                                          Найдем неизвестный член пропорции: </a:t>
            </a:r>
          </a:p>
          <a:p>
            <a:pPr marL="342900" indent="-342900">
              <a:buNone/>
            </a:pP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                                                                                                         </a:t>
            </a:r>
            <a:r>
              <a:rPr lang="ru-RU" sz="4200" dirty="0" err="1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х</a:t>
            </a: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= (24</a:t>
            </a: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</a:rPr>
              <a:t> · 100%) : 25% =  96</a:t>
            </a:r>
            <a:endParaRPr lang="ru-RU" sz="4200" dirty="0" smtClean="0">
              <a:solidFill>
                <a:schemeClr val="bg2">
                  <a:lumMod val="10000"/>
                </a:schemeClr>
              </a:solidFill>
              <a:cs typeface="Times New Roman" pitchFamily="18" charset="0"/>
            </a:endParaRPr>
          </a:p>
          <a:p>
            <a:pPr marL="342900" indent="-342900">
              <a:buNone/>
            </a:pP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                                                                                                                  Ответ: 96.</a:t>
            </a:r>
          </a:p>
          <a:p>
            <a:pPr marL="0" indent="0">
              <a:buNone/>
            </a:pP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ru-RU" sz="4200" dirty="0" smtClean="0">
                <a:solidFill>
                  <a:srgbClr val="C00000"/>
                </a:solidFill>
                <a:cs typeface="Times New Roman" pitchFamily="18" charset="0"/>
              </a:rPr>
              <a:t>3) Задача на нахождение процентного отношения                                                                                                                                                                              .    </a:t>
            </a:r>
            <a:r>
              <a:rPr lang="ru-RU" sz="42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Найти, сколько процентов  12 составляет от 30.</a:t>
            </a:r>
          </a:p>
          <a:p>
            <a:pPr marL="0" indent="0">
              <a:spcBef>
                <a:spcPts val="0"/>
              </a:spcBef>
              <a:buNone/>
            </a:pPr>
            <a:endParaRPr lang="ru-RU" sz="4200" dirty="0" smtClean="0">
              <a:solidFill>
                <a:schemeClr val="bg2">
                  <a:lumMod val="10000"/>
                </a:schemeClr>
              </a:solidFill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Способ 1 (дробный)                                                                       Способ 2  (пропорциональный).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Составим отношение:                                                                    Составим пропорцию:   30 – 100%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12/ 30 = 2/5                                                                                                                               12 -     </a:t>
            </a:r>
            <a:r>
              <a:rPr lang="ru-RU" sz="4200" dirty="0" err="1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х%</a:t>
            </a: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Умножим отношение на 100%:                                                     Найдем неизвестный член пропорции:                                                                                                                                                                                                                       2/5 </a:t>
            </a: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</a:rPr>
              <a:t> · 100% = 40%    </a:t>
            </a: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                                                                       </a:t>
            </a:r>
            <a:r>
              <a:rPr lang="ru-RU" sz="4200" dirty="0" err="1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х</a:t>
            </a: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= (12</a:t>
            </a: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</a:rPr>
              <a:t> · 100%) : 30 =  40%                                                                        </a:t>
            </a:r>
            <a:endParaRPr lang="ru-RU" sz="4200" dirty="0" smtClean="0">
              <a:solidFill>
                <a:schemeClr val="bg2">
                  <a:lumMod val="10000"/>
                </a:schemeClr>
              </a:solidFill>
              <a:cs typeface="Times New Roman" pitchFamily="18" charset="0"/>
            </a:endParaRPr>
          </a:p>
          <a:p>
            <a:pPr marL="342900" indent="-342900">
              <a:buNone/>
            </a:pP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Ответ: 40%                                                                                       Ответ: 40%</a:t>
            </a:r>
          </a:p>
          <a:p>
            <a:pPr marL="342900" indent="-342900">
              <a:buNone/>
            </a:pPr>
            <a:r>
              <a:rPr lang="ru-RU" sz="4200" dirty="0" smtClean="0">
                <a:solidFill>
                  <a:srgbClr val="C00000"/>
                </a:solidFill>
                <a:cs typeface="Times New Roman" pitchFamily="18" charset="0"/>
              </a:rPr>
              <a:t>4) Задача на увеличение на </a:t>
            </a:r>
            <a:r>
              <a:rPr lang="ru-RU" sz="4200" dirty="0" err="1" smtClean="0">
                <a:solidFill>
                  <a:srgbClr val="C00000"/>
                </a:solidFill>
                <a:cs typeface="Times New Roman" pitchFamily="18" charset="0"/>
              </a:rPr>
              <a:t>р%</a:t>
            </a:r>
            <a:r>
              <a:rPr lang="ru-RU" sz="42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200" dirty="0" smtClean="0">
                <a:solidFill>
                  <a:schemeClr val="accent1">
                    <a:lumMod val="75000"/>
                  </a:schemeClr>
                </a:solidFill>
              </a:rPr>
              <a:t>     Сколько будет стоить энергосберегающая лампочка, если ее цена  повысится на 25% (первоначальная цена -180 рублей).</a:t>
            </a:r>
          </a:p>
          <a:p>
            <a:pPr marL="0" indent="0">
              <a:spcBef>
                <a:spcPts val="0"/>
              </a:spcBef>
              <a:buNone/>
            </a:pPr>
            <a:endParaRPr lang="ru-RU" sz="4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</a:rPr>
              <a:t>Решение: 180 + 0,25 · 180 = 180 + 45 = 225 (руб.)                                                                                                                                                                                         Ответ: 225 рублей будет стоить лампочка, если ее цена повысится на 25%</a:t>
            </a:r>
          </a:p>
          <a:p>
            <a:pPr marL="342900" indent="-342900">
              <a:buNone/>
            </a:pPr>
            <a:r>
              <a:rPr lang="ru-RU" sz="4200" dirty="0" smtClean="0">
                <a:solidFill>
                  <a:srgbClr val="C00000"/>
                </a:solidFill>
                <a:cs typeface="Times New Roman" pitchFamily="18" charset="0"/>
              </a:rPr>
              <a:t>5) Задача на уменьшение на </a:t>
            </a:r>
            <a:r>
              <a:rPr lang="ru-RU" sz="4200" dirty="0" err="1" smtClean="0">
                <a:solidFill>
                  <a:srgbClr val="C00000"/>
                </a:solidFill>
                <a:cs typeface="Times New Roman" pitchFamily="18" charset="0"/>
              </a:rPr>
              <a:t>р%</a:t>
            </a:r>
            <a:endParaRPr lang="ru-RU" sz="420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4200" dirty="0" smtClean="0">
                <a:solidFill>
                  <a:schemeClr val="accent1">
                    <a:lumMod val="75000"/>
                  </a:schemeClr>
                </a:solidFill>
              </a:rPr>
              <a:t>     В магазине шуба стоит 20000 рублей. Летом на распродаже она подешевела на 25%.  За сколько рублей можно купить шубу на распродаже? </a:t>
            </a:r>
          </a:p>
          <a:p>
            <a:pPr marL="0" indent="0">
              <a:spcBef>
                <a:spcPts val="0"/>
              </a:spcBef>
              <a:buNone/>
            </a:pPr>
            <a:endParaRPr lang="ru-RU" sz="4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</a:rPr>
              <a:t>Решение:  20000( 1- 0,25)=15000 (руб.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</a:rPr>
              <a:t>Ответ: за 15000 рублей</a:t>
            </a: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роцент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3438" y="1071546"/>
            <a:ext cx="428628" cy="428628"/>
          </a:xfrm>
          <a:prstGeom prst="rect">
            <a:avLst/>
          </a:prstGeom>
        </p:spPr>
      </p:pic>
      <p:pic>
        <p:nvPicPr>
          <p:cNvPr id="5" name="Рисунок 4" descr="процент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15272" y="1928802"/>
            <a:ext cx="857256" cy="718940"/>
          </a:xfrm>
          <a:prstGeom prst="rect">
            <a:avLst/>
          </a:prstGeom>
        </p:spPr>
      </p:pic>
      <p:pic>
        <p:nvPicPr>
          <p:cNvPr id="6" name="Рисунок 5" descr="процент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29058" y="4071942"/>
            <a:ext cx="500066" cy="500066"/>
          </a:xfrm>
          <a:prstGeom prst="rect">
            <a:avLst/>
          </a:prstGeom>
        </p:spPr>
      </p:pic>
      <p:pic>
        <p:nvPicPr>
          <p:cNvPr id="7" name="Рисунок 6" descr="процент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15206" y="5357826"/>
            <a:ext cx="714380" cy="576064"/>
          </a:xfrm>
          <a:prstGeom prst="rect">
            <a:avLst/>
          </a:prstGeom>
        </p:spPr>
      </p:pic>
      <p:pic>
        <p:nvPicPr>
          <p:cNvPr id="8" name="Рисунок 7" descr="процент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43504" y="6072206"/>
            <a:ext cx="614900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  <a:ea typeface="Times New Roman"/>
                <a:cs typeface="Times New Roman"/>
              </a:rPr>
              <a:t>  </a:t>
            </a:r>
            <a:r>
              <a:rPr lang="ru-RU" sz="4400" dirty="0" smtClean="0">
                <a:solidFill>
                  <a:srgbClr val="FF0000"/>
                </a:solidFill>
                <a:latin typeface="+mn-lt"/>
                <a:ea typeface="Times New Roman"/>
                <a:cs typeface="Times New Roman"/>
              </a:rPr>
              <a:t>Актуальность  темы                                  проекта</a:t>
            </a:r>
            <a:endParaRPr lang="ru-RU" sz="4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         </a:t>
            </a:r>
            <a:r>
              <a:rPr lang="ru-RU" sz="4900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Проценты - это одна из сложнейших тем математики, и очень многие учащиеся затрудняются или вообще не умеют решать задачи на проценты. А понимание процентов и умение выполнять процентные вычисления и расчеты необходимы каждому человеку.  Прикладное значение этой темы очень велико и затрагивает все сферы нашей жизни: школьную, научную хозяйственную, экономическую, </a:t>
            </a:r>
            <a:r>
              <a:rPr lang="ru-RU" sz="4900" dirty="0" err="1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финасовую</a:t>
            </a:r>
            <a:r>
              <a:rPr lang="ru-RU" sz="4900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, социальную, сферу </a:t>
            </a:r>
            <a:r>
              <a:rPr lang="ru-RU" sz="4900" dirty="0" err="1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здоровьесбережения</a:t>
            </a:r>
            <a:r>
              <a:rPr lang="ru-RU" sz="4900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и другие. </a:t>
            </a:r>
          </a:p>
          <a:p>
            <a:pPr algn="just">
              <a:buNone/>
            </a:pPr>
            <a:r>
              <a:rPr lang="ru-RU" sz="4900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     Изучение процентов, получение возможности решать разные задачи с их применением продиктовано самой жизнью,  ведь с  процентами мы сталкиваемся в повседневной жизни на каждом шагу. Познакомившись с процентами в первый раз в 5 классе, мы вдруг стали замечать, что они  сопровождают нас повсюду:  не только в школе (на уроках математики, географии, биологии, истории, физики, химии и т.д.), но и в повседневной жизни: при определении статистических данных в разных областях, при оплате коммунальных услуг, на работе родителей при выплате заработной платы и налоговых, пенсионных, прочих удержаний из нее, в банке при  оплате  кредита или получении накоплений по вкладу, в СМИ, в интернете и т.д. На хорошем уровне ориентироваться в мире процентов не так уж и просто!  </a:t>
            </a:r>
          </a:p>
          <a:p>
            <a:pPr algn="just">
              <a:buNone/>
            </a:pPr>
            <a:r>
              <a:rPr lang="ru-RU" sz="4900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     Тема «Проценты» нас  очень  заинтересовала и  увлекла,  поэтому  мы и решили провести исследования на эту тему, познакомить одноклассников  с  результатами  исследования,  привлечь  и их внимание к этой  актуальной  для  всех  нас теме.</a:t>
            </a:r>
            <a:endParaRPr lang="ru-RU" sz="4900" dirty="0"/>
          </a:p>
        </p:txBody>
      </p:sp>
      <p:pic>
        <p:nvPicPr>
          <p:cNvPr id="4" name="Содержимое 3" descr="12350559582reA1P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28794" cy="1357298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на проценты по разным школьным предметам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428736"/>
            <a:ext cx="7498080" cy="521497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C00000"/>
                </a:solidFill>
              </a:rPr>
              <a:t>1) Математика: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/>
              <a:t>На сколько % увеличится площадь прямоугольника, если  его длину увеличить на 30%, а ширину - на 20%?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/>
              <a:t>( ( 1+0,3)(1+0,2) - 1 = 0,56</a:t>
            </a:r>
            <a:r>
              <a:rPr lang="ru-RU" sz="1200" dirty="0" smtClean="0">
                <a:solidFill>
                  <a:srgbClr val="C00000"/>
                </a:solidFill>
              </a:rPr>
              <a:t> · </a:t>
            </a:r>
            <a:r>
              <a:rPr lang="ru-RU" sz="1200" dirty="0" smtClean="0"/>
              <a:t>100% = 56%)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C00000"/>
                </a:solidFill>
              </a:rPr>
              <a:t>2) Физкультура: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/>
              <a:t>На лыжных соревнованиях  Александр М. пробежал дистанцию за 1мин 48 сек, а Иван Т. - на 15% быстрее. Какой   результат показал  Иван Т.? (108сек - 0,15 </a:t>
            </a:r>
            <a:r>
              <a:rPr lang="ru-RU" sz="1200" dirty="0" smtClean="0">
                <a:solidFill>
                  <a:srgbClr val="C00000"/>
                </a:solidFill>
              </a:rPr>
              <a:t>· </a:t>
            </a:r>
            <a:r>
              <a:rPr lang="ru-RU" sz="1200" dirty="0" smtClean="0"/>
              <a:t>108 сек = 91,8 сек)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C00000"/>
                </a:solidFill>
              </a:rPr>
              <a:t>3) Химия:</a:t>
            </a:r>
            <a:r>
              <a:rPr lang="ru-RU" sz="1200" dirty="0" smtClean="0"/>
              <a:t>                                                                                                                                                                                                       Сплав содержит 62% олова и 38% свинца. Сколько граммов  олова и сколько свинца в 400г сплава?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/>
              <a:t>(  1)400 </a:t>
            </a:r>
            <a:r>
              <a:rPr lang="ru-RU" sz="1200" dirty="0" smtClean="0">
                <a:solidFill>
                  <a:srgbClr val="C00000"/>
                </a:solidFill>
              </a:rPr>
              <a:t>· </a:t>
            </a:r>
            <a:r>
              <a:rPr lang="ru-RU" sz="1200" dirty="0" smtClean="0"/>
              <a:t>0,62=248(г олова); 2)400 </a:t>
            </a:r>
            <a:r>
              <a:rPr lang="ru-RU" sz="1200" dirty="0" smtClean="0">
                <a:solidFill>
                  <a:srgbClr val="C00000"/>
                </a:solidFill>
              </a:rPr>
              <a:t>· </a:t>
            </a:r>
            <a:r>
              <a:rPr lang="ru-RU" sz="1200" dirty="0" smtClean="0"/>
              <a:t>0,38=152(г свинца) 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C00000"/>
                </a:solidFill>
              </a:rPr>
              <a:t>4) География: 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200" dirty="0" smtClean="0"/>
          </a:p>
          <a:p>
            <a:pPr marL="596646" indent="-514350">
              <a:buNone/>
            </a:pPr>
            <a:endParaRPr lang="ru-RU" sz="1200" dirty="0" smtClean="0"/>
          </a:p>
          <a:p>
            <a:pPr marL="596646" indent="-514350">
              <a:buNone/>
            </a:pPr>
            <a:endParaRPr lang="ru-RU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/>
              <a:t>(2454 ·  100% ) : 17100 = 0, 014% - занимает площадь </a:t>
            </a:r>
            <a:r>
              <a:rPr lang="ru-RU" sz="1200" dirty="0" err="1" smtClean="0"/>
              <a:t>Иглинского</a:t>
            </a:r>
            <a:r>
              <a:rPr lang="ru-RU" sz="1200" dirty="0" smtClean="0"/>
              <a:t> района РБ на территории России)                                    </a:t>
            </a:r>
            <a:r>
              <a:rPr lang="ru-RU" sz="1200" dirty="0" smtClean="0">
                <a:solidFill>
                  <a:srgbClr val="C00000"/>
                </a:solidFill>
              </a:rPr>
              <a:t>5)  Биология</a:t>
            </a:r>
          </a:p>
          <a:p>
            <a:pPr marL="0" indent="0" fontAlgn="ctr">
              <a:spcBef>
                <a:spcPts val="0"/>
              </a:spcBef>
              <a:buNone/>
            </a:pPr>
            <a:r>
              <a:rPr lang="ru-RU" sz="1200" dirty="0" smtClean="0"/>
              <a:t>Дуб был посажен на 32 года раньше сосны. Сколько  лет каждому дереву, если возраст сосны составляет  80% </a:t>
            </a:r>
          </a:p>
          <a:p>
            <a:pPr marL="0" indent="0" fontAlgn="ctr">
              <a:spcBef>
                <a:spcPts val="0"/>
              </a:spcBef>
              <a:buNone/>
            </a:pPr>
            <a:r>
              <a:rPr lang="ru-RU" sz="1200" dirty="0" smtClean="0"/>
              <a:t>возраста дуба?  (</a:t>
            </a:r>
            <a:r>
              <a:rPr lang="ru-RU" sz="1200" dirty="0" err="1" smtClean="0"/>
              <a:t>х</a:t>
            </a:r>
            <a:r>
              <a:rPr lang="ru-RU" sz="1200" dirty="0" smtClean="0"/>
              <a:t> - 0,8х = 32, х=160(лет дубу) , 0,8х = 0,8 · 160 =  128 (лет сосне).</a:t>
            </a:r>
          </a:p>
          <a:p>
            <a:pPr marL="0" indent="0" fontAlgn="ctr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C00000"/>
                </a:solidFill>
              </a:rPr>
              <a:t> 6)  Физика</a:t>
            </a:r>
          </a:p>
          <a:p>
            <a:pPr marL="0" indent="0" fontAlgn="ctr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Средняя скорость бегуна на короткие дистанции составляет 10 м/с, а средняя скорость пешехода на 82% меньше. Какова средняя скорость пешехода? ( </a:t>
            </a:r>
            <a:r>
              <a:rPr lang="ru-RU" sz="1200" dirty="0" err="1" smtClean="0">
                <a:solidFill>
                  <a:schemeClr val="bg2">
                    <a:lumMod val="10000"/>
                  </a:schemeClr>
                </a:solidFill>
              </a:rPr>
              <a:t>х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 = (10</a:t>
            </a:r>
            <a:r>
              <a:rPr lang="ru-RU" sz="1200" dirty="0" smtClean="0"/>
              <a:t> · 82%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) : 100% = 8,2 (м/с); 10 – 8,2 = 1,,8(м/с) – средняя скорость пешехода). </a:t>
            </a:r>
          </a:p>
          <a:p>
            <a:pPr marL="0" indent="0" fontAlgn="ctr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C00000"/>
                </a:solidFill>
              </a:rPr>
              <a:t>7) История       </a:t>
            </a:r>
          </a:p>
          <a:p>
            <a:pPr marL="0" indent="0" fontAlgn="ctr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Российская императрица Екатерина 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III (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Алексеевна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 Великая правила в России 34 года, что составляет 89% от периода правления русского царя (с 1721 года первого российского императора) Петра 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I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 Великого. Сколько лет правил Петр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 I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Великий? ( (34</a:t>
            </a:r>
            <a:r>
              <a:rPr lang="ru-RU" sz="1200" dirty="0" smtClean="0"/>
              <a:t> · 100%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) :  89% = 36 (лет правил Петр 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I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 Великий) ).                                          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572650"/>
              </p:ext>
            </p:extLst>
          </p:nvPr>
        </p:nvGraphicFramePr>
        <p:xfrm>
          <a:off x="1714480" y="3357561"/>
          <a:ext cx="6500858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8"/>
                <a:gridCol w="3214710"/>
              </a:tblGrid>
              <a:tr h="23593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Общая площадь России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Площадь </a:t>
                      </a:r>
                      <a:r>
                        <a:rPr lang="ru-RU" sz="1100" dirty="0" err="1" smtClean="0"/>
                        <a:t>Иглинского</a:t>
                      </a:r>
                      <a:r>
                        <a:rPr lang="ru-RU" sz="1100" baseline="0" dirty="0" smtClean="0"/>
                        <a:t> района  РБ</a:t>
                      </a:r>
                      <a:endParaRPr lang="ru-RU" sz="1100" dirty="0"/>
                    </a:p>
                  </a:txBody>
                  <a:tcPr/>
                </a:tc>
              </a:tr>
              <a:tr h="2462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17125,2 тыс.км</a:t>
                      </a:r>
                      <a:r>
                        <a:rPr lang="ru-RU" sz="1100" baseline="300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2454.км</a:t>
                      </a:r>
                      <a:r>
                        <a:rPr lang="ru-RU" sz="1100" baseline="300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</a:tr>
              <a:tr h="2462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100 %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? %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процент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5074" y="1142984"/>
            <a:ext cx="614900" cy="576064"/>
          </a:xfrm>
          <a:prstGeom prst="rect">
            <a:avLst/>
          </a:prstGeom>
        </p:spPr>
      </p:pic>
      <p:pic>
        <p:nvPicPr>
          <p:cNvPr id="6" name="Рисунок 5" descr="процент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488" y="1071546"/>
            <a:ext cx="500066" cy="428628"/>
          </a:xfrm>
          <a:prstGeom prst="rect">
            <a:avLst/>
          </a:prstGeom>
        </p:spPr>
      </p:pic>
      <p:pic>
        <p:nvPicPr>
          <p:cNvPr id="7" name="Рисунок 6" descr="процент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3768" y="1000108"/>
            <a:ext cx="428628" cy="428628"/>
          </a:xfrm>
          <a:prstGeom prst="rect">
            <a:avLst/>
          </a:prstGeom>
        </p:spPr>
      </p:pic>
      <p:pic>
        <p:nvPicPr>
          <p:cNvPr id="8" name="Рисунок 7" descr="процент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86776" y="928670"/>
            <a:ext cx="285752" cy="357190"/>
          </a:xfrm>
          <a:prstGeom prst="rect">
            <a:avLst/>
          </a:prstGeom>
        </p:spPr>
      </p:pic>
      <p:pic>
        <p:nvPicPr>
          <p:cNvPr id="9" name="Рисунок 8" descr="процент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1670" y="928670"/>
            <a:ext cx="428628" cy="42862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6541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         Вот ещё несколько задач на проценты,   </a:t>
            </a:r>
            <a:br>
              <a:rPr lang="ru-RU" sz="2800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         из других источников (ЕГЭ)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928802"/>
            <a:ext cx="7498080" cy="464347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4800" dirty="0" smtClean="0"/>
              <a:t>1. </a:t>
            </a:r>
            <a:r>
              <a:rPr lang="ru-RU" sz="4800" dirty="0"/>
              <a:t>Сапоги стояли 5200 руб. В начале сезона цену повысили на 25%, в конце сезона снизили на 30%. Сколько теперь стоят сапоги?</a:t>
            </a:r>
          </a:p>
          <a:p>
            <a:r>
              <a:rPr lang="ru-RU" sz="4800" dirty="0" smtClean="0"/>
              <a:t>2. В бригаде отца моей подруги 5 рабочих. Зарплата первого рабочего увеличилась на 10%, второго - на 20%, третьего – на 30% , а у четвёртого  и пятого осталась прежней. На сколько процентов в среднем выросла зарплата рабочего этой бригады, если раньше все имели одинаковую зарплату?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(Ответ: на 12%)</a:t>
            </a:r>
          </a:p>
          <a:p>
            <a:r>
              <a:rPr lang="ru-RU" sz="4800" dirty="0" smtClean="0"/>
              <a:t>3.Глубина горного озера к началу лета была 60м. За июнь его уровень понизился на 15% ,а в июле оно обмелело на 12%.от уровня июня. Какова стала глубина озера к началу августа?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( Ответ: 44,88м).</a:t>
            </a:r>
          </a:p>
          <a:p>
            <a:r>
              <a:rPr lang="ru-RU" sz="4800" dirty="0" smtClean="0">
                <a:ea typeface="Times New Roman"/>
                <a:cs typeface="Times New Roman"/>
              </a:rPr>
              <a:t>4</a:t>
            </a:r>
            <a:r>
              <a:rPr lang="ru-RU" sz="4800" dirty="0" smtClean="0"/>
              <a:t>. При ремонте школы  из 32 окон на основном фасаде на пластиковые заменили только 24. Какой процент составляют пластиковые окна  от  всех окон на фасаде?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(Ответ: 75%)</a:t>
            </a:r>
          </a:p>
          <a:p>
            <a:r>
              <a:rPr lang="ru-RU" sz="4800" dirty="0" smtClean="0"/>
              <a:t>5.Что произойдет с ценой товара, если сначала ее повысить на 25%, а потом понизить на 25%?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(Ответ: первоначальная цена товара снизилась на 6,25% )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Times New Roman"/>
              </a:rPr>
              <a:t>.</a:t>
            </a:r>
          </a:p>
          <a:p>
            <a:r>
              <a:rPr lang="ru-RU" sz="4800" dirty="0" smtClean="0"/>
              <a:t>6. Цена товара в 100 условных единиц сначала повысилась на 10%, а  потом понизилась на 10%.  На сколько процентов понизилась или повысилась цена товара за 2 раза?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(Ответ: на  1% - понизилась).                                      </a:t>
            </a:r>
          </a:p>
          <a:p>
            <a:r>
              <a:rPr lang="ru-RU" sz="4800" dirty="0" smtClean="0"/>
              <a:t>7. Свежие грибы содержали по массе 90% воды, а сухие 12%. Сколько получится сухих грибов из 22 кг свежих? 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(Ответ: 2,5 кг сухих грибов).</a:t>
            </a:r>
          </a:p>
          <a:p>
            <a:r>
              <a:rPr lang="ru-RU" sz="4800" dirty="0" smtClean="0"/>
              <a:t>8. Курящий человек сокращает свою жизнь на 15%, что составляет 9,6 лет. Какова  средняя продолжительность жизни в России? (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 из статистических  данных</a:t>
            </a:r>
            <a:r>
              <a:rPr lang="ru-RU" sz="4800" dirty="0" smtClean="0"/>
              <a:t>) 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(Ответ: 64 года ).</a:t>
            </a:r>
          </a:p>
          <a:p>
            <a:r>
              <a:rPr lang="ru-RU" sz="4800" dirty="0" smtClean="0"/>
              <a:t>9. Тетрадь стоит 40 рублей. Какое наибольшее количество таких тетрадей можно купить на 650 рублей, после понижения цены  на 15%?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(Эта задача взята из заданий ЕГЭ по математике 11 </a:t>
            </a:r>
            <a:r>
              <a:rPr lang="ru-RU" sz="4800" dirty="0" err="1" smtClean="0">
                <a:solidFill>
                  <a:schemeClr val="accent1">
                    <a:lumMod val="75000"/>
                  </a:schemeClr>
                </a:solidFill>
              </a:rPr>
              <a:t>кл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.)</a:t>
            </a:r>
          </a:p>
          <a:p>
            <a:r>
              <a:rPr lang="ru-RU" sz="4800" dirty="0" smtClean="0">
                <a:ea typeface="Times New Roman"/>
                <a:cs typeface="Times New Roman"/>
              </a:rPr>
              <a:t>10.  1 декабря 2015 года Алексей взял в банке 6 902 000 рублей в кредит под 12,5% годовых. Схема выплаты кредита следующая- 31 декабря каждого следующего года банк начисляет проценты на оставшуюся сумму долга( увеличивает долг на 12,5%), затем Алексей выплатил долг четырьмя равными платежами( то есть за 4 года)?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Times New Roman"/>
              </a:rPr>
              <a:t>(Задача также предлагалась на ЕГЭ) </a:t>
            </a:r>
          </a:p>
          <a:p>
            <a:endParaRPr lang="ru-RU" dirty="0" smtClean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Рисунок 5" descr="image.jpeg"/>
          <p:cNvPicPr/>
          <p:nvPr/>
        </p:nvPicPr>
        <p:blipFill>
          <a:blip r:embed="rId2" cstate="print"/>
          <a:srcRect l="15120" r="16841"/>
          <a:stretch>
            <a:fillRect/>
          </a:stretch>
        </p:blipFill>
        <p:spPr>
          <a:xfrm>
            <a:off x="7929586" y="642918"/>
            <a:ext cx="1000132" cy="107157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Вывод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736"/>
            <a:ext cx="7786742" cy="542926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     </a:t>
            </a:r>
            <a:r>
              <a:rPr lang="ru-RU" sz="1600" dirty="0" smtClean="0"/>
              <a:t>Велика роль процентов в повседневной жизни.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/>
              <a:t>       Выполнение данной исследовательской работы  мы  начали с изучения истории возникновения процента, в результате чего выяснилось, что их появление связано непосредственно с развитием торговли. Люди самых разных профессий, не имеющих отношения ни к торговле, ни к банкам вынуждены прибегать к процентным вычислениям в своей деятельности, в повседневной жизни. Понимая  суть процентных вычислений  можно узнать много интересного в различных научных областях. Тема «Проценты» является универсальной в том смысле, что она связывает между собой многие точные и естественные науки, бытовые и производственные сферы жизни. Учащиеся встречаются с процентами на уроках физики, химии, при чтении газет, просмотре телепередач, при посещении магазинов. Уметь грамотно и экономно проводить элементарные процентные вычисления должен каждый современный учащийся.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/>
              <a:t>В ходе реализации проекта на основании проделанной работы мы показали, что процент - постоянный спутник нашей жизни. Таким образом, выдвинутая гипотеза подтвердилась в ходе исследования.</a:t>
            </a:r>
          </a:p>
          <a:p>
            <a:pPr marL="0" indent="0">
              <a:spcBef>
                <a:spcPts val="0"/>
              </a:spcBef>
              <a:buNone/>
            </a:pPr>
            <a:endParaRPr lang="ru-RU" sz="1350" dirty="0"/>
          </a:p>
        </p:txBody>
      </p:sp>
      <p:pic>
        <p:nvPicPr>
          <p:cNvPr id="4" name="Содержимое 3" descr="http://t0.gstatic.com/images?q=tbn:ANd9GcQLC8KYlEKuRgZmTRxgYLqOEsF07QJfkBVaS2aWGceoFxkNwUZg2T1iSt0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85728"/>
            <a:ext cx="1928826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719274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Информационные ресурсы</a:t>
            </a:r>
            <a:endParaRPr lang="ru-RU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142976" y="1447800"/>
            <a:ext cx="7858180" cy="5410200"/>
          </a:xfrm>
        </p:spPr>
        <p:txBody>
          <a:bodyPr>
            <a:normAutofit fontScale="55000" lnSpcReduction="20000"/>
          </a:bodyPr>
          <a:lstStyle/>
          <a:p>
            <a:pPr marL="0" lvl="0" indent="0" algn="just">
              <a:buFont typeface="+mj-lt"/>
              <a:buAutoNum type="arabicPeriod"/>
            </a:pPr>
            <a:r>
              <a:rPr lang="ru-RU" sz="3500" dirty="0" smtClean="0">
                <a:solidFill>
                  <a:srgbClr val="002060"/>
                </a:solidFill>
              </a:rPr>
              <a:t> Мерзляк А.Г. Математика. Учебник для 5 класса средней школы. – Издательство «</a:t>
            </a:r>
            <a:r>
              <a:rPr lang="ru-RU" sz="3500" dirty="0" err="1" smtClean="0">
                <a:solidFill>
                  <a:srgbClr val="002060"/>
                </a:solidFill>
              </a:rPr>
              <a:t>Вентана</a:t>
            </a:r>
            <a:r>
              <a:rPr lang="ru-RU" sz="3500" dirty="0" smtClean="0">
                <a:solidFill>
                  <a:srgbClr val="002060"/>
                </a:solidFill>
              </a:rPr>
              <a:t> – Граф»  2020.</a:t>
            </a:r>
          </a:p>
          <a:p>
            <a:pPr marL="0" lvl="0" indent="0" algn="just">
              <a:buFont typeface="+mj-lt"/>
              <a:buAutoNum type="arabicPeriod"/>
            </a:pPr>
            <a:r>
              <a:rPr lang="ru-RU" sz="3500" dirty="0" smtClean="0">
                <a:solidFill>
                  <a:srgbClr val="002060"/>
                </a:solidFill>
              </a:rPr>
              <a:t>Кузнецова Л.В., </a:t>
            </a:r>
            <a:r>
              <a:rPr lang="ru-RU" sz="3500" dirty="0" err="1" smtClean="0">
                <a:solidFill>
                  <a:srgbClr val="002060"/>
                </a:solidFill>
              </a:rPr>
              <a:t>Бунимович</a:t>
            </a:r>
            <a:r>
              <a:rPr lang="ru-RU" sz="3500" dirty="0" smtClean="0">
                <a:solidFill>
                  <a:srgbClr val="002060"/>
                </a:solidFill>
              </a:rPr>
              <a:t> Е.А., </a:t>
            </a:r>
            <a:r>
              <a:rPr lang="ru-RU" sz="3500" dirty="0" err="1" smtClean="0">
                <a:solidFill>
                  <a:srgbClr val="002060"/>
                </a:solidFill>
              </a:rPr>
              <a:t>Пигарев</a:t>
            </a:r>
            <a:r>
              <a:rPr lang="ru-RU" sz="3500" dirty="0" smtClean="0">
                <a:solidFill>
                  <a:srgbClr val="002060"/>
                </a:solidFill>
              </a:rPr>
              <a:t> Б.П., Суворова С.Б. Сборник заданий для проведения письменного экзамена по алгебре за  курс основной школы.- Москва «Дрофа», 2020г.</a:t>
            </a:r>
          </a:p>
          <a:p>
            <a:pPr marL="0" lvl="0" indent="0" algn="just">
              <a:buFont typeface="+mj-lt"/>
              <a:buAutoNum type="arabicPeriod"/>
            </a:pPr>
            <a:r>
              <a:rPr lang="ru-RU" sz="3500" dirty="0" smtClean="0">
                <a:solidFill>
                  <a:srgbClr val="002060"/>
                </a:solidFill>
              </a:rPr>
              <a:t>   Дорофеев Г.В., Седова Е.А. Процентные вычисления. – Москва: Дрофа, 2019г.</a:t>
            </a:r>
          </a:p>
          <a:p>
            <a:pPr marL="0" lvl="0" indent="0" algn="just">
              <a:buFont typeface="+mj-lt"/>
              <a:buAutoNum type="arabicPeriod"/>
            </a:pPr>
            <a:r>
              <a:rPr lang="ru-RU" sz="3500" dirty="0" smtClean="0">
                <a:solidFill>
                  <a:srgbClr val="002060"/>
                </a:solidFill>
              </a:rPr>
              <a:t>   Дорофеев Г.В., Кузнецова Л.В., Минаева С.С., Суворова С.Б. Изучение процентов в основной школе //Математика в школе, 2020, №1.</a:t>
            </a:r>
          </a:p>
          <a:p>
            <a:pPr marL="0" lvl="0" indent="0" algn="just">
              <a:buFont typeface="+mj-lt"/>
              <a:buAutoNum type="arabicPeriod"/>
            </a:pPr>
            <a:r>
              <a:rPr lang="ru-RU" sz="3500" dirty="0" smtClean="0">
                <a:solidFill>
                  <a:srgbClr val="002060"/>
                </a:solidFill>
              </a:rPr>
              <a:t>   Глейзер Г.И. История математики в школе (4-6 </a:t>
            </a:r>
            <a:r>
              <a:rPr lang="ru-RU" sz="3500" dirty="0" err="1" smtClean="0">
                <a:solidFill>
                  <a:srgbClr val="002060"/>
                </a:solidFill>
              </a:rPr>
              <a:t>кл</a:t>
            </a:r>
            <a:r>
              <a:rPr lang="ru-RU" sz="3500" dirty="0" smtClean="0">
                <a:solidFill>
                  <a:srgbClr val="002060"/>
                </a:solidFill>
              </a:rPr>
              <a:t>.): пособие для учителей. М.: .                                                                                                                                             Просвещение, 1981.</a:t>
            </a:r>
          </a:p>
          <a:p>
            <a:pPr marL="0" indent="0" algn="just">
              <a:buFont typeface="+mj-lt"/>
              <a:buAutoNum type="arabicPeriod"/>
            </a:pPr>
            <a:r>
              <a:rPr lang="ru-RU" sz="35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</a:rPr>
              <a:t>А. П. Савин. Для чего нужны проценты // Квант. 1986. №2.</a:t>
            </a:r>
            <a:endParaRPr lang="ru-RU" sz="3500" dirty="0" smtClean="0">
              <a:solidFill>
                <a:srgbClr val="002060"/>
              </a:solidFill>
            </a:endParaRPr>
          </a:p>
          <a:p>
            <a:pPr marL="0" lvl="0" indent="0" algn="just">
              <a:buFont typeface="+mj-lt"/>
              <a:buAutoNum type="arabicPeriod"/>
            </a:pPr>
            <a:r>
              <a:rPr lang="ru-RU" sz="3500" dirty="0" smtClean="0">
                <a:solidFill>
                  <a:srgbClr val="002060"/>
                </a:solidFill>
              </a:rPr>
              <a:t>   Симонов А.С. Проценты и банковские расчеты //Математика в школе, 1998, №4</a:t>
            </a:r>
          </a:p>
          <a:p>
            <a:pPr marL="0" lvl="0" indent="0" algn="just">
              <a:buFont typeface="+mj-lt"/>
              <a:buAutoNum type="arabicPeriod"/>
            </a:pPr>
            <a:r>
              <a:rPr lang="ru-RU" sz="3500" dirty="0" smtClean="0">
                <a:solidFill>
                  <a:srgbClr val="002060"/>
                </a:solidFill>
              </a:rPr>
              <a:t>   Математика. Еженедельное учебно-методическое приложение к газете «Первое сентября», №46, 1998.</a:t>
            </a:r>
          </a:p>
          <a:p>
            <a:pPr marL="0" lvl="0" indent="0">
              <a:buFont typeface="+mj-lt"/>
              <a:buAutoNum type="arabicPeriod"/>
            </a:pPr>
            <a:r>
              <a:rPr lang="ru-RU" sz="3500" dirty="0" smtClean="0">
                <a:solidFill>
                  <a:srgbClr val="002060"/>
                </a:solidFill>
              </a:rPr>
              <a:t>   </a:t>
            </a:r>
            <a:r>
              <a:rPr lang="ru-RU" sz="3500" dirty="0" smtClean="0">
                <a:solidFill>
                  <a:srgbClr val="002060"/>
                </a:solidFill>
                <a:hlinkClick r:id="rId3"/>
              </a:rPr>
              <a:t>http://school-sector.relarn.ru</a:t>
            </a:r>
            <a:endParaRPr lang="ru-RU" sz="3500" dirty="0" smtClean="0">
              <a:solidFill>
                <a:srgbClr val="002060"/>
              </a:solidFill>
            </a:endParaRPr>
          </a:p>
          <a:p>
            <a:pPr marL="0" lvl="0" indent="0">
              <a:buFont typeface="+mj-lt"/>
              <a:buAutoNum type="arabicPeriod"/>
            </a:pPr>
            <a:r>
              <a:rPr lang="ru-RU" sz="3500" dirty="0" smtClean="0">
                <a:solidFill>
                  <a:srgbClr val="002060"/>
                </a:solidFill>
              </a:rPr>
              <a:t>   </a:t>
            </a:r>
            <a:r>
              <a:rPr lang="ru-RU" sz="3500" dirty="0" smtClean="0">
                <a:solidFill>
                  <a:srgbClr val="002060"/>
                </a:solidFill>
                <a:hlinkClick r:id="rId4"/>
              </a:rPr>
              <a:t>http://historic.ru/books/item/</a:t>
            </a:r>
            <a:endParaRPr lang="ru-RU" sz="3500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ru-RU" sz="3500" dirty="0" smtClean="0">
              <a:solidFill>
                <a:srgbClr val="002060"/>
              </a:solidFill>
            </a:endParaRPr>
          </a:p>
          <a:p>
            <a:pPr lvl="0">
              <a:buNone/>
            </a:pPr>
            <a:endParaRPr lang="ru-RU" dirty="0" smtClean="0"/>
          </a:p>
          <a:p>
            <a:pPr lvl="0"/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9" name="Рисунок 8" descr="BOOK2"/>
          <p:cNvPicPr/>
          <p:nvPr/>
        </p:nvPicPr>
        <p:blipFill>
          <a:blip r:embed="rId5" cstate="print">
            <a:lum bright="12000" contrast="6000"/>
          </a:blip>
          <a:srcRect/>
          <a:stretch>
            <a:fillRect/>
          </a:stretch>
        </p:blipFill>
        <p:spPr bwMode="auto">
          <a:xfrm flipH="1">
            <a:off x="5357818" y="5214950"/>
            <a:ext cx="3214710" cy="16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142984"/>
            <a:ext cx="7719274" cy="51054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B10F32"/>
                </a:solidFill>
              </a:rPr>
              <a:t>Спасибо за внимание!</a:t>
            </a:r>
          </a:p>
          <a:p>
            <a:pPr algn="ctr">
              <a:buNone/>
            </a:pPr>
            <a:endParaRPr lang="ru-RU" dirty="0">
              <a:solidFill>
                <a:srgbClr val="B10F32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85728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85728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Users\Валеев\Desktop\фотки МАН\314c0a7a2e409030f27d2ed134bfc68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720080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64305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Цели и задачи проекта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Содержимое 6" descr="человечек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85728"/>
            <a:ext cx="1375621" cy="17378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42976" y="1714489"/>
            <a:ext cx="7643866" cy="623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  <a:ea typeface="Times New Roman"/>
                <a:cs typeface="Times New Roman"/>
              </a:rPr>
              <a:t>                                                                 </a:t>
            </a:r>
            <a:r>
              <a:rPr lang="ru-RU" sz="2800" dirty="0" smtClean="0">
                <a:solidFill>
                  <a:srgbClr val="C00000"/>
                </a:solidFill>
              </a:rPr>
              <a:t>Цели проекта 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endParaRPr lang="ru-RU" sz="2800" dirty="0" smtClean="0">
              <a:solidFill>
                <a:srgbClr val="C00000"/>
              </a:solidFill>
            </a:endParaRPr>
          </a:p>
          <a:p>
            <a:endParaRPr lang="ru-RU" sz="1200" dirty="0" smtClean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algn="just"/>
            <a:r>
              <a:rPr lang="ru-RU" sz="1200" dirty="0" smtClean="0">
                <a:solidFill>
                  <a:srgbClr val="C00000"/>
                </a:solidFill>
                <a:ea typeface="Times New Roman"/>
                <a:cs typeface="Times New Roman"/>
              </a:rPr>
              <a:t>     </a:t>
            </a:r>
            <a:r>
              <a:rPr lang="ru-RU" sz="2000" dirty="0" smtClean="0">
                <a:solidFill>
                  <a:srgbClr val="C00000"/>
                </a:solidFill>
                <a:ea typeface="Times New Roman"/>
                <a:cs typeface="Times New Roman"/>
              </a:rPr>
              <a:t>Показать, что тема «проценты» имеет широкое практическое применение </a:t>
            </a:r>
            <a:r>
              <a:rPr lang="ru-RU" sz="2000" dirty="0" smtClean="0">
                <a:solidFill>
                  <a:srgbClr val="C00000"/>
                </a:solidFill>
              </a:rPr>
              <a:t>в разных сферах жизни человека,</a:t>
            </a:r>
            <a:r>
              <a:rPr lang="ru-RU" sz="2000" dirty="0" smtClean="0">
                <a:solidFill>
                  <a:srgbClr val="C00000"/>
                </a:solidFill>
                <a:ea typeface="Times New Roman"/>
                <a:cs typeface="Times New Roman"/>
              </a:rPr>
              <a:t>  что изучение процентов и умение производить процентные вычисления и расчеты для каждого  человека просто необходимы.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1200" dirty="0" smtClean="0">
              <a:solidFill>
                <a:srgbClr val="C00000"/>
              </a:solidFill>
            </a:endParaRPr>
          </a:p>
          <a:p>
            <a:r>
              <a:rPr lang="ru-RU" sz="1200" dirty="0" smtClean="0">
                <a:solidFill>
                  <a:srgbClr val="C00000"/>
                </a:solidFill>
              </a:rPr>
              <a:t>  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 </a:t>
            </a:r>
            <a:r>
              <a:rPr lang="ru-RU" sz="1200" b="1" i="1" dirty="0" smtClean="0">
                <a:solidFill>
                  <a:srgbClr val="C00000"/>
                </a:solidFill>
              </a:rPr>
              <a:t>                                                             </a:t>
            </a:r>
            <a:r>
              <a:rPr lang="ru-RU" sz="2800" dirty="0" smtClean="0">
                <a:solidFill>
                  <a:srgbClr val="C00000"/>
                </a:solidFill>
              </a:rPr>
              <a:t>Задачи проекта </a:t>
            </a:r>
          </a:p>
          <a:p>
            <a:pPr marL="609600" indent="-609600">
              <a:lnSpc>
                <a:spcPct val="80000"/>
              </a:lnSpc>
              <a:defRPr/>
            </a:pPr>
            <a:endParaRPr lang="ru-RU" sz="2000" dirty="0" smtClean="0">
              <a:solidFill>
                <a:srgbClr val="C00000"/>
              </a:solidFill>
            </a:endParaRPr>
          </a:p>
          <a:p>
            <a:pPr marL="228600" lvl="0" indent="-228600" algn="just">
              <a:buAutoNum type="arabicPeriod"/>
            </a:pPr>
            <a:r>
              <a:rPr lang="ru-RU" sz="2000" dirty="0" smtClean="0">
                <a:solidFill>
                  <a:srgbClr val="C00000"/>
                </a:solidFill>
              </a:rPr>
              <a:t>Изучить историю происхождения процента. </a:t>
            </a:r>
          </a:p>
          <a:p>
            <a:pPr marL="228600" lvl="0" indent="-228600" algn="just">
              <a:buAutoNum type="arabicPeriod"/>
            </a:pPr>
            <a:r>
              <a:rPr lang="ru-RU" sz="2000" dirty="0" smtClean="0">
                <a:solidFill>
                  <a:srgbClr val="C00000"/>
                </a:solidFill>
              </a:rPr>
              <a:t>Систематизировать знания и умения по теме «Проценты</a:t>
            </a:r>
            <a:r>
              <a:rPr lang="ru-RU" sz="2000" smtClean="0">
                <a:solidFill>
                  <a:srgbClr val="C00000"/>
                </a:solidFill>
              </a:rPr>
              <a:t>», </a:t>
            </a:r>
            <a:r>
              <a:rPr lang="ru-RU" sz="2000" smtClean="0">
                <a:solidFill>
                  <a:srgbClr val="C00000"/>
                </a:solidFill>
              </a:rPr>
              <a:t>разработав  </a:t>
            </a:r>
            <a:r>
              <a:rPr lang="ru-RU" sz="2000" dirty="0" smtClean="0">
                <a:solidFill>
                  <a:srgbClr val="C00000"/>
                </a:solidFill>
              </a:rPr>
              <a:t>алгоритмы  решения основных задач на  вычисление процентов.</a:t>
            </a:r>
          </a:p>
          <a:p>
            <a:pPr marL="228600" lvl="0" indent="-228600" algn="just">
              <a:buAutoNum type="arabicPeriod"/>
            </a:pPr>
            <a:r>
              <a:rPr lang="ru-RU" sz="2000" dirty="0" smtClean="0">
                <a:solidFill>
                  <a:srgbClr val="C00000"/>
                </a:solidFill>
              </a:rPr>
              <a:t>Определить сферу практического применения процентов. </a:t>
            </a:r>
          </a:p>
          <a:p>
            <a:endParaRPr lang="ru-RU" sz="1200" dirty="0" smtClean="0">
              <a:solidFill>
                <a:srgbClr val="993300"/>
              </a:solidFill>
            </a:endParaRPr>
          </a:p>
          <a:p>
            <a:r>
              <a:rPr lang="ru-RU" sz="1200" dirty="0" smtClean="0">
                <a:solidFill>
                  <a:srgbClr val="993300"/>
                </a:solidFill>
              </a:rPr>
              <a:t>                                                                                                                 </a:t>
            </a:r>
          </a:p>
          <a:p>
            <a:r>
              <a:rPr lang="ru-RU" sz="1200" dirty="0" smtClean="0">
                <a:solidFill>
                  <a:srgbClr val="993300"/>
                </a:solidFill>
              </a:rPr>
              <a:t> </a:t>
            </a:r>
          </a:p>
          <a:p>
            <a:pPr lvl="0"/>
            <a:endParaRPr lang="ru-RU" sz="1200" dirty="0" smtClean="0">
              <a:solidFill>
                <a:srgbClr val="993300"/>
              </a:solidFill>
            </a:endParaRPr>
          </a:p>
          <a:p>
            <a:pPr lvl="0"/>
            <a:r>
              <a:rPr lang="ru-RU" sz="800" dirty="0" smtClean="0">
                <a:solidFill>
                  <a:srgbClr val="993300"/>
                </a:solidFill>
              </a:rPr>
              <a:t> </a:t>
            </a:r>
          </a:p>
          <a:p>
            <a:pPr lvl="0"/>
            <a:endParaRPr lang="ru-RU" sz="800" dirty="0" smtClean="0">
              <a:solidFill>
                <a:srgbClr val="993300"/>
              </a:solidFill>
            </a:endParaRPr>
          </a:p>
          <a:p>
            <a:pPr lvl="0"/>
            <a:endParaRPr lang="ru-RU" sz="800" b="1" dirty="0" smtClean="0">
              <a:solidFill>
                <a:srgbClr val="993300"/>
              </a:solidFill>
            </a:endParaRPr>
          </a:p>
          <a:p>
            <a:pPr marL="609600" indent="-609600">
              <a:lnSpc>
                <a:spcPct val="80000"/>
              </a:lnSpc>
              <a:defRPr/>
            </a:pPr>
            <a:r>
              <a:rPr lang="ru-RU" sz="800" b="1" dirty="0" smtClean="0">
                <a:solidFill>
                  <a:srgbClr val="993300"/>
                </a:solidFill>
              </a:rPr>
              <a:t> </a:t>
            </a:r>
            <a:endParaRPr lang="ru-RU" sz="800" b="1" i="1" dirty="0" smtClean="0"/>
          </a:p>
          <a:p>
            <a:pPr marL="609600" indent="-609600">
              <a:lnSpc>
                <a:spcPct val="80000"/>
              </a:lnSpc>
              <a:defRPr/>
            </a:pPr>
            <a:r>
              <a:rPr lang="ru-RU" sz="800" b="1" i="1" dirty="0" smtClean="0"/>
              <a:t> </a:t>
            </a:r>
            <a:endParaRPr lang="ru-RU" sz="800" b="1" dirty="0" smtClean="0"/>
          </a:p>
          <a:p>
            <a:pPr lvl="0"/>
            <a:endParaRPr lang="ru-RU" sz="800" b="1" dirty="0" smtClean="0">
              <a:solidFill>
                <a:srgbClr val="993300"/>
              </a:solidFill>
            </a:endParaRPr>
          </a:p>
          <a:p>
            <a:pPr lvl="0"/>
            <a:endParaRPr lang="ru-RU" sz="800" dirty="0" smtClean="0">
              <a:solidFill>
                <a:srgbClr val="993300"/>
              </a:solidFill>
            </a:endParaRPr>
          </a:p>
          <a:p>
            <a:endParaRPr lang="ru-RU" sz="800" dirty="0" smtClean="0"/>
          </a:p>
          <a:p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96974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  <a:latin typeface="+mn-lt"/>
              </a:rPr>
              <a:t>                 </a:t>
            </a:r>
            <a:r>
              <a:rPr lang="ru-RU" sz="3300" dirty="0" smtClean="0">
                <a:solidFill>
                  <a:srgbClr val="C00000"/>
                </a:solidFill>
                <a:latin typeface="+mn-lt"/>
              </a:rPr>
              <a:t> Гипотеза</a:t>
            </a:r>
            <a:endParaRPr lang="ru-RU" sz="33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85860"/>
            <a:ext cx="7643866" cy="496254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 smtClean="0"/>
              <a:t>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Гипотеза – из всех математических навыков,  вероятно, применение   процентных вычислений, наиболее полезный практический навык, необходимый каждому современному человеку. </a:t>
            </a:r>
          </a:p>
          <a:p>
            <a:pPr algn="just">
              <a:lnSpc>
                <a:spcPct val="120000"/>
              </a:lnSpc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sz="4300" dirty="0" smtClean="0">
                <a:solidFill>
                  <a:srgbClr val="C00000"/>
                </a:solidFill>
              </a:rPr>
              <a:t>                  </a:t>
            </a:r>
            <a:r>
              <a:rPr lang="ru-RU" sz="5200" dirty="0" smtClean="0">
                <a:solidFill>
                  <a:srgbClr val="C00000"/>
                </a:solidFill>
              </a:rPr>
              <a:t>Предмет исследования  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 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Процент.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ru-RU" sz="4400" b="1" i="1" dirty="0" smtClean="0"/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sz="4400" b="1" i="1" dirty="0" smtClean="0"/>
              <a:t>              </a:t>
            </a:r>
            <a:r>
              <a:rPr lang="ru-RU" sz="4300" dirty="0" smtClean="0">
                <a:solidFill>
                  <a:srgbClr val="C00000"/>
                </a:solidFill>
              </a:rPr>
              <a:t>    </a:t>
            </a:r>
            <a:r>
              <a:rPr lang="ru-RU" sz="5200" dirty="0" smtClean="0">
                <a:solidFill>
                  <a:srgbClr val="C00000"/>
                </a:solidFill>
              </a:rPr>
              <a:t>Методы исследования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dirty="0" smtClean="0"/>
              <a:t>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Изучение по данной теме литературы; просмотр сайтов в интернете, социологический опрос взрослых и детей по данной теме; составление таблиц и диаграмм, математических задач с применением процентных вычислений, их решение и анализ. </a:t>
            </a:r>
            <a:r>
              <a:rPr lang="ru-RU" dirty="0" smtClean="0"/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http://cs303406.userapi.com/v303406788/2131/nVDBNXRceW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571744"/>
            <a:ext cx="214310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Гипотеза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5105416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Гипотеза – из всех математических навыков,  вероятно, применение   процентных вычислений, наиболее полезный практический навык, необходимый каждому современному человеку.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5300" dirty="0" smtClean="0">
                <a:solidFill>
                  <a:srgbClr val="C00000"/>
                </a:solidFill>
              </a:rPr>
              <a:t>Объект исследования</a:t>
            </a:r>
            <a:r>
              <a:rPr lang="ru-RU" sz="53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sz="4300" dirty="0" smtClean="0">
                <a:solidFill>
                  <a:srgbClr val="C00000"/>
                </a:solidFill>
              </a:rPr>
              <a:t>     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</a:rPr>
              <a:t>Процент.</a:t>
            </a:r>
          </a:p>
          <a:p>
            <a:pPr marL="609600" indent="-609600" algn="ctr">
              <a:lnSpc>
                <a:spcPct val="80000"/>
              </a:lnSpc>
              <a:buNone/>
              <a:defRPr/>
            </a:pPr>
            <a:r>
              <a:rPr lang="ru-RU" sz="5200" dirty="0" smtClean="0">
                <a:solidFill>
                  <a:srgbClr val="C00000"/>
                </a:solidFill>
              </a:rPr>
              <a:t>  Предмет исследования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sz="5200" dirty="0" smtClean="0">
                <a:solidFill>
                  <a:srgbClr val="C00000"/>
                </a:solidFill>
              </a:rPr>
              <a:t>    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</a:rPr>
              <a:t>Применение процента в нашей жизни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           </a:t>
            </a:r>
            <a:endParaRPr lang="ru-RU" sz="4400" b="1" i="1" dirty="0" smtClean="0"/>
          </a:p>
          <a:p>
            <a:pPr marL="609600" indent="-609600" algn="ctr">
              <a:lnSpc>
                <a:spcPct val="80000"/>
              </a:lnSpc>
              <a:buNone/>
              <a:defRPr/>
            </a:pPr>
            <a:r>
              <a:rPr lang="ru-RU" sz="4400" b="1" i="1" dirty="0" smtClean="0"/>
              <a:t> </a:t>
            </a:r>
            <a:r>
              <a:rPr lang="ru-RU" sz="5200" dirty="0" smtClean="0">
                <a:solidFill>
                  <a:srgbClr val="C00000"/>
                </a:solidFill>
              </a:rPr>
              <a:t>Методы исследования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Изучение по данной теме литературы; просмотр сайтов в интернете, социологический опрос взрослых и детей по данной теме; составление таблиц и диаграмм, математических задач с применением процентных вычислений, их решение и анализ.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5300" dirty="0" smtClean="0">
                <a:solidFill>
                  <a:srgbClr val="C00000"/>
                </a:solidFill>
              </a:rPr>
              <a:t>Длительность исследования</a:t>
            </a:r>
          </a:p>
          <a:p>
            <a:pPr>
              <a:lnSpc>
                <a:spcPct val="120000"/>
              </a:lnSpc>
              <a:buNone/>
            </a:pP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 2023 год</a:t>
            </a:r>
            <a:endParaRPr lang="ru-RU" sz="3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cs303406.userapi.com/v303406788/2131/nVDBNXRceW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285992"/>
            <a:ext cx="1857356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BC4626"/>
                </a:solidFill>
                <a:latin typeface="+mn-lt"/>
              </a:rPr>
              <a:t>Из истории возникновения процента</a:t>
            </a:r>
            <a:endParaRPr lang="ru-RU" sz="3600" dirty="0">
              <a:solidFill>
                <a:srgbClr val="BC4626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00174"/>
            <a:ext cx="8219340" cy="5143536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3700" dirty="0" smtClean="0"/>
              <a:t> 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     Интересно происхождение обозначения процента. В переводе с латыни «процент» - сотая часть. Была придумана его специальная запись: %. Говорят, что этот знак, признанный всем миром, возник из-за ошибки наборщика в Париже в 1685 г, у которого сломалась литера.  Но существует версия, что знак % происходит от итальянского </a:t>
            </a:r>
            <a:r>
              <a:rPr lang="ru-RU" sz="4800" dirty="0" err="1" smtClean="0">
                <a:solidFill>
                  <a:schemeClr val="accent1">
                    <a:lumMod val="75000"/>
                  </a:schemeClr>
                </a:solidFill>
              </a:rPr>
              <a:t>pro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800" dirty="0" err="1" smtClean="0">
                <a:solidFill>
                  <a:schemeClr val="accent1">
                    <a:lumMod val="75000"/>
                  </a:schemeClr>
                </a:solidFill>
              </a:rPr>
              <a:t>cento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 (сто), которое в процентных расчетах часто сокращенно писалось </a:t>
            </a:r>
            <a:r>
              <a:rPr lang="ru-RU" sz="4800" dirty="0" err="1" smtClean="0">
                <a:solidFill>
                  <a:schemeClr val="accent1">
                    <a:lumMod val="75000"/>
                  </a:schemeClr>
                </a:solidFill>
              </a:rPr>
              <a:t>cto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. Отсюда путем дальнейшего сокращения                                                                                                                                                    </a:t>
            </a:r>
          </a:p>
          <a:p>
            <a:pPr marL="180000" indent="-18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в скорописи буква </a:t>
            </a:r>
            <a:r>
              <a:rPr lang="ru-RU" sz="4800" dirty="0" err="1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 превратилась в наклонную черту «/», возник современный знак процента. </a:t>
            </a:r>
          </a:p>
          <a:p>
            <a:pPr algn="just">
              <a:buNone/>
            </a:pPr>
            <a:r>
              <a:rPr lang="ru-RU" sz="7200" dirty="0" smtClean="0">
                <a:solidFill>
                  <a:srgbClr val="BC4626"/>
                </a:solidFill>
              </a:rPr>
              <a:t>                                                 </a:t>
            </a:r>
            <a:r>
              <a:rPr lang="ru-RU" sz="7200" b="1" i="1" dirty="0" err="1" smtClean="0">
                <a:solidFill>
                  <a:srgbClr val="BC4626"/>
                </a:solidFill>
              </a:rPr>
              <a:t>pro</a:t>
            </a:r>
            <a:r>
              <a:rPr lang="ru-RU" sz="7200" b="1" i="1" dirty="0" smtClean="0">
                <a:solidFill>
                  <a:srgbClr val="BC4626"/>
                </a:solidFill>
              </a:rPr>
              <a:t> </a:t>
            </a:r>
            <a:r>
              <a:rPr lang="ru-RU" sz="7200" b="1" i="1" dirty="0" err="1" smtClean="0">
                <a:solidFill>
                  <a:srgbClr val="BC4626"/>
                </a:solidFill>
              </a:rPr>
              <a:t>cento</a:t>
            </a:r>
            <a:r>
              <a:rPr lang="ru-RU" sz="7200" b="1" i="1" dirty="0" smtClean="0">
                <a:solidFill>
                  <a:srgbClr val="BC4626"/>
                </a:solidFill>
              </a:rPr>
              <a:t> - </a:t>
            </a:r>
            <a:r>
              <a:rPr lang="ru-RU" sz="7200" b="1" i="1" dirty="0" err="1" smtClean="0">
                <a:solidFill>
                  <a:srgbClr val="BC4626"/>
                </a:solidFill>
              </a:rPr>
              <a:t>cento</a:t>
            </a:r>
            <a:r>
              <a:rPr lang="ru-RU" sz="7200" dirty="0" smtClean="0">
                <a:solidFill>
                  <a:srgbClr val="BC4626"/>
                </a:solidFill>
              </a:rPr>
              <a:t> -</a:t>
            </a:r>
            <a:r>
              <a:rPr lang="ru-RU" sz="7200" b="1" i="1" dirty="0" smtClean="0"/>
              <a:t> </a:t>
            </a:r>
            <a:r>
              <a:rPr lang="en-US" sz="7200" b="1" i="1" dirty="0" err="1" smtClean="0">
                <a:solidFill>
                  <a:srgbClr val="C00000"/>
                </a:solidFill>
              </a:rPr>
              <a:t>cto</a:t>
            </a:r>
            <a:r>
              <a:rPr lang="en-US" sz="7200" b="1" i="1" dirty="0" smtClean="0">
                <a:solidFill>
                  <a:srgbClr val="C00000"/>
                </a:solidFill>
              </a:rPr>
              <a:t> - c/o - %</a:t>
            </a:r>
            <a:r>
              <a:rPr lang="en-US" sz="7200" b="1" dirty="0" smtClean="0">
                <a:solidFill>
                  <a:srgbClr val="C00000"/>
                </a:solidFill>
              </a:rPr>
              <a:t> </a:t>
            </a:r>
            <a:endParaRPr lang="ru-RU" sz="7200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3700" dirty="0" smtClean="0">
                <a:solidFill>
                  <a:srgbClr val="C00000"/>
                </a:solidFill>
              </a:rPr>
              <a:t>                                                      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Запись отношений стала удобнее, исчезли нули и запятая, а символ % сразу указывает, что перед нам  и  относительная величина, а не граммы, литры, рубли или метры</a:t>
            </a:r>
          </a:p>
          <a:p>
            <a:pPr lvl="0" algn="just">
              <a:buNone/>
            </a:pPr>
            <a:r>
              <a:rPr lang="ru-RU" sz="4800" dirty="0" smtClean="0"/>
              <a:t>                                  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Проценты были особенно распространены в Древнем Риме. Римляне называли процентами                                                                                                                                                                                                                                          .                                 деньги,  которые платил должник заимодавцу за каждую сотню. </a:t>
            </a:r>
          </a:p>
          <a:p>
            <a:pPr lvl="0" algn="just">
              <a:buNone/>
            </a:pPr>
            <a:r>
              <a:rPr lang="ru-RU" sz="4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Проценты были известны индусам ещё в пятом веке нашей эры. Это неудивительно, потому что .                                   в Индии с давних пор счёт вёлся в десятичной системе счисления.</a:t>
            </a:r>
          </a:p>
          <a:p>
            <a:pPr algn="just">
              <a:buNone/>
            </a:pPr>
            <a:endParaRPr lang="ru-RU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endParaRPr lang="ru-RU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.                            В Европе десятичные дроби появились на 1000 лет позже, их ввел бельгийский учёный Симон                                                                                        .                                  </a:t>
            </a:r>
            <a:r>
              <a:rPr lang="ru-RU" sz="4800" dirty="0" err="1" smtClean="0">
                <a:solidFill>
                  <a:schemeClr val="accent1">
                    <a:lumMod val="75000"/>
                  </a:schemeClr>
                </a:solidFill>
              </a:rPr>
              <a:t>Стевин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. Он же в 1584 впервые опубликовал таблицы процентов. </a:t>
            </a:r>
          </a:p>
          <a:p>
            <a:pPr algn="just">
              <a:buNone/>
            </a:pPr>
            <a:endParaRPr lang="ru-RU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37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Употребление термина «процент» в России начинается в конце XVIII в. Долгое время под .                                    .                                    процентами понималось исключительно прибыль или убыток на каждые 100 рублей. Далее   .     .                                       проценты стали применяться в медицине, химии и пр.</a:t>
            </a:r>
          </a:p>
          <a:p>
            <a:pPr algn="just"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Понятие «процент» применялось сначала только в торговых и денежных сделках. Затем                   область их применения расширилась, проценты широко стали применяться в хозяйственных и финансовых расчетах,  статистике,  науке  и  технике, пр. В современном мире без процентов просто невозможно обходиться.  </a:t>
            </a:r>
          </a:p>
          <a:p>
            <a:pPr algn="just">
              <a:buNone/>
            </a:pPr>
            <a:endParaRPr lang="ru-RU" sz="37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sz="37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5600" b="1" i="1" dirty="0" smtClean="0"/>
              <a:t> </a:t>
            </a:r>
            <a:endParaRPr lang="ru-RU" sz="5600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ages 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4363" y="3022473"/>
            <a:ext cx="928694" cy="642942"/>
          </a:xfrm>
          <a:prstGeom prst="rect">
            <a:avLst/>
          </a:prstGeom>
        </p:spPr>
      </p:pic>
      <p:pic>
        <p:nvPicPr>
          <p:cNvPr id="5" name="Рисунок 4" descr="India0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0133" y="3714752"/>
            <a:ext cx="1000132" cy="642942"/>
          </a:xfrm>
          <a:prstGeom prst="rect">
            <a:avLst/>
          </a:prstGeom>
        </p:spPr>
      </p:pic>
      <p:pic>
        <p:nvPicPr>
          <p:cNvPr id="6" name="Рисунок 5" descr="Стевин Симон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00166" y="4653136"/>
            <a:ext cx="500066" cy="571504"/>
          </a:xfrm>
          <a:prstGeom prst="rect">
            <a:avLst/>
          </a:prstGeom>
        </p:spPr>
      </p:pic>
      <p:pic>
        <p:nvPicPr>
          <p:cNvPr id="7" name="Рисунок 6" descr="http://t0.gstatic.com/images?q=tbn:ANd9GcQP30C0fPPn4jNxOTk-Jv73zYOPJLqH8B70OOXUNOhwepuuE2S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6783" y="5805264"/>
            <a:ext cx="928694" cy="571504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2143116"/>
            <a:ext cx="92869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BC4626"/>
                </a:solidFill>
                <a:latin typeface="+mn-lt"/>
              </a:rPr>
              <a:t>Область применения процентов</a:t>
            </a:r>
            <a:endParaRPr lang="ru-RU" sz="4000" b="1" dirty="0">
              <a:solidFill>
                <a:srgbClr val="BC4626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244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Проценты - одно из математических понятий, которое часто встречаются в повседневной жизни. Можно прочитать или услышать, например, что: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во время паводка  затоплено 70% территории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выборах приняли участие 53% избирателей, </a:t>
            </a:r>
          </a:p>
          <a:p>
            <a:pPr lvl="0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успеваемость в классе 72%, </a:t>
            </a:r>
          </a:p>
          <a:p>
            <a:pPr lvl="0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банк начисляет 7,5% годовых, </a:t>
            </a:r>
          </a:p>
          <a:p>
            <a:pPr lvl="0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жирность молока составляет 3,2% , </a:t>
            </a:r>
          </a:p>
          <a:p>
            <a:pPr lvl="0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 содержит 100% хлопка,  </a:t>
            </a:r>
          </a:p>
          <a:p>
            <a:pPr lvl="0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скидка на электротовары в конце года в магазине составила 15%, и т.д. </a:t>
            </a:r>
          </a:p>
          <a:p>
            <a:pPr lvl="0">
              <a:buNone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Проценты находят свое применение :</a:t>
            </a:r>
          </a:p>
          <a:p>
            <a:pPr lvl="0">
              <a:buFontTx/>
              <a:buChar char="-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изучении  школьных предметов таких, как в математика, история, географии, химия, биология, физика, пр.</a:t>
            </a:r>
          </a:p>
          <a:p>
            <a:pPr lvl="0">
              <a:buFontTx/>
              <a:buChar char="-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медицине, </a:t>
            </a:r>
          </a:p>
          <a:p>
            <a:pPr lvl="0">
              <a:buFontTx/>
              <a:buChar char="-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науке, </a:t>
            </a:r>
          </a:p>
          <a:p>
            <a:pPr lvl="0">
              <a:buFontTx/>
              <a:buChar char="-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промышленности,</a:t>
            </a:r>
          </a:p>
          <a:p>
            <a:pPr lvl="0">
              <a:buFontTx/>
              <a:buChar char="-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социологии,</a:t>
            </a:r>
          </a:p>
          <a:p>
            <a:pPr lvl="0">
              <a:buFontTx/>
              <a:buChar char="-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банковской системе,                                                                          </a:t>
            </a:r>
          </a:p>
          <a:p>
            <a:pPr lvl="0">
              <a:buFontTx/>
              <a:buChar char="-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торговле,  </a:t>
            </a:r>
          </a:p>
          <a:p>
            <a:pPr lvl="0">
              <a:buFontTx/>
              <a:buChar char="-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кулинарии,</a:t>
            </a:r>
          </a:p>
          <a:p>
            <a:pPr lvl="0">
              <a:buFontTx/>
              <a:buChar char="-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статистике,</a:t>
            </a:r>
          </a:p>
          <a:p>
            <a:pPr lvl="0">
              <a:buFontTx/>
              <a:buChar char="-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налоговой политике и т.д. </a:t>
            </a:r>
          </a:p>
          <a:p>
            <a:pPr>
              <a:buFontTx/>
              <a:buChar char="-"/>
            </a:pPr>
            <a:endParaRPr lang="ru-RU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buFontTx/>
              <a:buChar char="-"/>
            </a:pPr>
            <a:endParaRPr lang="ru-RU" sz="1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content.foto.mail.ru/mail/lenochka_net/_answers/i-32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6286512" y="1714488"/>
            <a:ext cx="11430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ontent.foto.mail.ru/mail/lenochka_net/_answers/i-32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43702" y="3857628"/>
            <a:ext cx="1857388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Процент. </a:t>
            </a:r>
            <a:br>
              <a:rPr lang="ru-RU" sz="40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Основные понятия.  </a:t>
            </a:r>
            <a:r>
              <a:rPr lang="ru-RU" sz="4000" dirty="0" smtClean="0">
                <a:solidFill>
                  <a:srgbClr val="C00000"/>
                </a:solidFill>
                <a:latin typeface="+mn-lt"/>
              </a:rPr>
              <a:t> </a:t>
            </a:r>
            <a:endParaRPr lang="ru-RU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447800"/>
            <a:ext cx="6715172" cy="480060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     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               </a:t>
            </a:r>
            <a:r>
              <a:rPr lang="ru-RU" sz="4800" b="1" dirty="0" smtClean="0">
                <a:solidFill>
                  <a:srgbClr val="FF0000"/>
                </a:solidFill>
              </a:rPr>
              <a:t>Процент</a:t>
            </a:r>
            <a:r>
              <a:rPr lang="ru-RU" sz="4800" dirty="0" smtClean="0">
                <a:solidFill>
                  <a:srgbClr val="FF0000"/>
                </a:solidFill>
              </a:rPr>
              <a:t> (лат. </a:t>
            </a:r>
            <a:r>
              <a:rPr lang="ru-RU" sz="4800" dirty="0" smtClean="0">
                <a:solidFill>
                  <a:srgbClr val="BC4626"/>
                </a:solidFill>
                <a:cs typeface="Arial" pitchFamily="34" charset="0"/>
              </a:rPr>
              <a:t> «</a:t>
            </a:r>
            <a:r>
              <a:rPr lang="ru-RU" sz="4800" dirty="0" err="1" smtClean="0">
                <a:solidFill>
                  <a:srgbClr val="BC4626"/>
                </a:solidFill>
                <a:cs typeface="Arial" pitchFamily="34" charset="0"/>
              </a:rPr>
              <a:t>pro</a:t>
            </a:r>
            <a:r>
              <a:rPr lang="ru-RU" sz="4800" dirty="0" smtClean="0">
                <a:solidFill>
                  <a:srgbClr val="BC4626"/>
                </a:solidFill>
                <a:cs typeface="Arial" pitchFamily="34" charset="0"/>
              </a:rPr>
              <a:t>  </a:t>
            </a:r>
            <a:r>
              <a:rPr lang="ru-RU" sz="4800" dirty="0" err="1" smtClean="0">
                <a:solidFill>
                  <a:srgbClr val="BC4626"/>
                </a:solidFill>
                <a:cs typeface="Arial" pitchFamily="34" charset="0"/>
              </a:rPr>
              <a:t>centum</a:t>
            </a:r>
            <a:r>
              <a:rPr lang="ru-RU" sz="4800" dirty="0" smtClean="0">
                <a:solidFill>
                  <a:srgbClr val="BC4626"/>
                </a:solidFill>
                <a:cs typeface="Arial" pitchFamily="34" charset="0"/>
              </a:rPr>
              <a:t>», </a:t>
            </a:r>
            <a:r>
              <a:rPr lang="ru-RU" sz="4800" dirty="0" smtClean="0">
                <a:solidFill>
                  <a:srgbClr val="FF0000"/>
                </a:solidFill>
              </a:rPr>
              <a:t> — на сотню) 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— одна  сотая доля.                </a:t>
            </a:r>
          </a:p>
          <a:p>
            <a:pPr algn="just">
              <a:buNone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Обозначается знаком «%». </a:t>
            </a:r>
          </a:p>
          <a:p>
            <a:pPr algn="just">
              <a:buNone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Используется для обозначения доли чего-либо по отношению к                                                             </a:t>
            </a:r>
          </a:p>
          <a:p>
            <a:pPr algn="just">
              <a:buNone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целому, например, </a:t>
            </a:r>
          </a:p>
          <a:p>
            <a:pPr algn="just">
              <a:buNone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1 процент – 1 сотая 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часть числа 100:  1/100 = 1% </a:t>
            </a:r>
            <a:endParaRPr lang="ru-RU" sz="4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                          </a:t>
            </a:r>
          </a:p>
          <a:p>
            <a:pPr algn="just">
              <a:buNone/>
              <a:defRPr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    Проценты — удобная относительная  мера, позволяющая производит действия с числами </a:t>
            </a:r>
          </a:p>
          <a:p>
            <a:pPr algn="just">
              <a:buNone/>
              <a:defRPr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    привычном для  человека формате,  вне зависимости от размера самих чисел. Это своего рода</a:t>
            </a:r>
          </a:p>
          <a:p>
            <a:pPr algn="just">
              <a:buNone/>
              <a:defRPr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    масштаб,  к  которому  можно  привести  любое число. </a:t>
            </a:r>
          </a:p>
          <a:p>
            <a:pPr marL="342900" lvl="0" indent="-342900">
              <a:spcBef>
                <a:spcPct val="20000"/>
              </a:spcBef>
              <a:buNone/>
            </a:pPr>
            <a:endParaRPr lang="ru-RU" sz="4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None/>
            </a:pPr>
            <a:r>
              <a:rPr lang="ru-RU" sz="4800" dirty="0" smtClean="0">
                <a:cs typeface="Times New Roman" pitchFamily="18" charset="0"/>
              </a:rPr>
              <a:t>       </a:t>
            </a: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Сотая часть числа        –     1%</a:t>
            </a:r>
          </a:p>
          <a:p>
            <a:pPr marL="342900" lvl="0" indent="-342900">
              <a:spcBef>
                <a:spcPct val="20000"/>
              </a:spcBef>
              <a:buNone/>
            </a:pP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   Десятая часть числа     –   10%</a:t>
            </a:r>
          </a:p>
          <a:p>
            <a:pPr marL="342900" lvl="0" indent="-342900">
              <a:spcBef>
                <a:spcPct val="20000"/>
              </a:spcBef>
              <a:buNone/>
            </a:pP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   Пятя часть числа           –   20% </a:t>
            </a:r>
          </a:p>
          <a:p>
            <a:pPr marL="342900" lvl="0" indent="-342900">
              <a:spcBef>
                <a:spcPct val="20000"/>
              </a:spcBef>
              <a:buClrTx/>
              <a:buSzTx/>
              <a:buNone/>
              <a:defRPr/>
            </a:pP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   Четвёртая часть числа  –   25%</a:t>
            </a:r>
          </a:p>
          <a:p>
            <a:pPr marL="342900" lvl="0" indent="-342900">
              <a:spcBef>
                <a:spcPct val="20000"/>
              </a:spcBef>
              <a:buNone/>
            </a:pP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   Половина                         –   50%</a:t>
            </a:r>
          </a:p>
          <a:p>
            <a:pPr marL="342900" lvl="0" indent="-342900">
              <a:spcBef>
                <a:spcPct val="20000"/>
              </a:spcBef>
              <a:buNone/>
            </a:pP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   Три четверти числа        –  75%</a:t>
            </a:r>
          </a:p>
          <a:p>
            <a:pPr marL="342900" lvl="0" indent="-342900">
              <a:spcBef>
                <a:spcPct val="20000"/>
              </a:spcBef>
              <a:buNone/>
            </a:pPr>
            <a:endParaRPr lang="ru-RU" sz="4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None/>
              <a:defRPr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    Мы можем использовать проценты и для обозначения  разных величин, например: </a:t>
            </a:r>
          </a:p>
          <a:p>
            <a:pPr algn="just">
              <a:buNone/>
              <a:defRPr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    Один сантиметр - 1%  от  одного метра.</a:t>
            </a:r>
          </a:p>
          <a:p>
            <a:pPr algn="just">
              <a:buNone/>
              <a:defRPr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    Одна копейка - 1%  от одного рубля.</a:t>
            </a:r>
          </a:p>
          <a:p>
            <a:pPr algn="just">
              <a:buNone/>
              <a:defRPr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    Один килограмм - 1%  от одного центнера.</a:t>
            </a:r>
          </a:p>
          <a:p>
            <a:pPr algn="just"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algn="just">
              <a:buNone/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C:\Documents and Settings\All Users.WINDOWS\Документы\Мои рисунки\Образцы рисунков\Рим\images[11]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4"/>
            <a:ext cx="114300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487" y="4714884"/>
            <a:ext cx="1714513" cy="1428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630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+mn-lt"/>
              </a:rPr>
              <a:t>Проценты в жизни нашей школы № 5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4077072"/>
            <a:ext cx="3528392" cy="2110368"/>
          </a:xfrm>
        </p:spPr>
        <p:txBody>
          <a:bodyPr>
            <a:normAutofit lnSpcReduction="10000"/>
          </a:bodyPr>
          <a:lstStyle/>
          <a:p>
            <a:pPr marL="342900" indent="-342900" algn="just">
              <a:spcBef>
                <a:spcPts val="0"/>
              </a:spcBef>
              <a:buAutoNum type="arabicPeriod"/>
            </a:pP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211960" y="1524000"/>
            <a:ext cx="4721728" cy="4663440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Учителя в возрасте:</a:t>
            </a:r>
          </a:p>
          <a:p>
            <a:r>
              <a:rPr lang="ru-RU" sz="1600" dirty="0" smtClean="0"/>
              <a:t>От 25 – 45 лет – 28 чел. -50%</a:t>
            </a:r>
          </a:p>
          <a:p>
            <a:r>
              <a:rPr lang="ru-RU" sz="1600" dirty="0" smtClean="0"/>
              <a:t>От 45 – 60 лет – 16 чел. – 29%</a:t>
            </a:r>
          </a:p>
          <a:p>
            <a:r>
              <a:rPr lang="ru-RU" sz="1600" dirty="0" smtClean="0"/>
              <a:t>Старше 60 лет – 12 чел. – 21%</a:t>
            </a:r>
          </a:p>
          <a:p>
            <a:endParaRPr lang="ru-RU" sz="1600" dirty="0" smtClean="0"/>
          </a:p>
          <a:p>
            <a:pPr marL="342900" indent="-342900" algn="just">
              <a:spcBef>
                <a:spcPts val="0"/>
              </a:spcBef>
              <a:buAutoNum type="arabicPeriod"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Женщин – 51 -91%</a:t>
            </a:r>
          </a:p>
          <a:p>
            <a:pPr marL="342900" indent="-342900" algn="just">
              <a:spcBef>
                <a:spcPts val="0"/>
              </a:spcBef>
              <a:buAutoNum type="arabicPeriod"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Мужчин -6 – 9%</a:t>
            </a:r>
          </a:p>
          <a:p>
            <a:endParaRPr lang="ru-RU" sz="1600" dirty="0"/>
          </a:p>
          <a:p>
            <a:pPr marL="82296" indent="0">
              <a:buNone/>
            </a:pPr>
            <a:r>
              <a:rPr lang="ru-RU" sz="1600" b="1" dirty="0" smtClean="0"/>
              <a:t>ДОП образование учащихся нашей школы:</a:t>
            </a:r>
          </a:p>
          <a:p>
            <a:pPr marL="425196" indent="-342900">
              <a:buAutoNum type="arabicPeriod"/>
            </a:pPr>
            <a:r>
              <a:rPr lang="ru-RU" sz="1600" dirty="0" smtClean="0"/>
              <a:t>Техническое направление – 2%</a:t>
            </a:r>
          </a:p>
          <a:p>
            <a:pPr marL="425196" indent="-342900">
              <a:buAutoNum type="arabicPeriod"/>
            </a:pPr>
            <a:r>
              <a:rPr lang="ru-RU" sz="1600" dirty="0" smtClean="0"/>
              <a:t>Естественно-научное направление -8%</a:t>
            </a:r>
          </a:p>
          <a:p>
            <a:pPr marL="425196" indent="-342900">
              <a:buAutoNum type="arabicPeriod"/>
            </a:pPr>
            <a:r>
              <a:rPr lang="ru-RU" sz="1600" dirty="0" smtClean="0"/>
              <a:t>Общеразвивающее направление – 4%</a:t>
            </a:r>
          </a:p>
          <a:p>
            <a:pPr marL="425196" indent="-342900">
              <a:buAutoNum type="arabicPeriod"/>
            </a:pPr>
            <a:r>
              <a:rPr lang="ru-RU" sz="1600" dirty="0" smtClean="0"/>
              <a:t>Физкультурное направление -2%</a:t>
            </a:r>
          </a:p>
          <a:p>
            <a:pPr marL="82296" indent="0" algn="ctr">
              <a:buNone/>
            </a:pPr>
            <a:r>
              <a:rPr lang="ru-RU" sz="1600" b="1" dirty="0" smtClean="0"/>
              <a:t>Дети учатся</a:t>
            </a:r>
          </a:p>
          <a:p>
            <a:pPr marL="82296" indent="0">
              <a:buNone/>
            </a:pPr>
            <a:r>
              <a:rPr lang="en-US" sz="1600" dirty="0" smtClean="0"/>
              <a:t>I </a:t>
            </a:r>
            <a:r>
              <a:rPr lang="ru-RU" sz="1600" dirty="0" smtClean="0"/>
              <a:t>смена - 805 учащихся – 54%</a:t>
            </a:r>
          </a:p>
          <a:p>
            <a:pPr marL="82296" indent="0">
              <a:buNone/>
            </a:pPr>
            <a:r>
              <a:rPr lang="en-US" sz="1600" dirty="0" smtClean="0"/>
              <a:t>II</a:t>
            </a:r>
            <a:r>
              <a:rPr lang="ru-RU" sz="1600" dirty="0"/>
              <a:t> </a:t>
            </a:r>
            <a:r>
              <a:rPr lang="ru-RU" sz="1600" dirty="0" smtClean="0"/>
              <a:t>смена – 689 учащихся – 46%</a:t>
            </a:r>
            <a:endParaRPr lang="ru-RU" sz="1600" dirty="0"/>
          </a:p>
          <a:p>
            <a:pPr marL="425196" indent="-342900">
              <a:buAutoNum type="arabicPeriod"/>
            </a:pPr>
            <a:endParaRPr lang="ru-RU" sz="1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357166"/>
            <a:ext cx="14287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Валеев\Desktop\фотки МАН\YAR07367_ejw_1280_jpg_crop15789967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08" y="1412776"/>
            <a:ext cx="3639741" cy="234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Валеев\Desktop\IMG-20200113-WA00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9" y="4005064"/>
            <a:ext cx="3657600" cy="244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6510</TotalTime>
  <Words>2711</Words>
  <Application>Microsoft Office PowerPoint</Application>
  <PresentationFormat>Экран (4:3)</PresentationFormat>
  <Paragraphs>262</Paragraphs>
  <Slides>24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 Проект                                                                              «Проценты в жизни нашей школы и жизни нашего класса» </vt:lpstr>
      <vt:lpstr>  Актуальность  темы                                  проекта</vt:lpstr>
      <vt:lpstr>       Цели и задачи проекта</vt:lpstr>
      <vt:lpstr>                  Гипотеза</vt:lpstr>
      <vt:lpstr>Гипотеза</vt:lpstr>
      <vt:lpstr>Из истории возникновения процента</vt:lpstr>
      <vt:lpstr>Область применения процентов</vt:lpstr>
      <vt:lpstr>Процент.  Основные понятия.   </vt:lpstr>
      <vt:lpstr>Проценты в жизни нашей школы № 5</vt:lpstr>
      <vt:lpstr>  Учителей в 5 школе 56 человек. Из них имеют:  высшую категорию  22чел. (39%),  первую категорию – 20 чел. (36%),  не имеют категории – 11 чел. (20%) молодые специалисты – 3 чел (5%)</vt:lpstr>
      <vt:lpstr>Успеваемость и качество</vt:lpstr>
      <vt:lpstr> Наш класс в процентах</vt:lpstr>
      <vt:lpstr>2) Успеваемость за I полугодие</vt:lpstr>
      <vt:lpstr>Вопросы анкеты</vt:lpstr>
      <vt:lpstr>Результаты анкетирования</vt:lpstr>
      <vt:lpstr>         3. Используешь ли ты при выполнении домашних заданий   интернет или решебник ГДЗ ? 4. Соблюдаешь режим дня? 5. У тебя есть хронические заболевания? 6. Ты занимаешься спортом? 8. Помнишь ли ты, как зовут твоих пробабушку и продедушку? </vt:lpstr>
      <vt:lpstr>Сколько времени в день ты используешь свои электронные гаджеты? </vt:lpstr>
      <vt:lpstr>      10. Какого цвета твои глаза?  11. Какого цвета твои волосы? 12. В какое время года ты родился? </vt:lpstr>
      <vt:lpstr>  Примеры основных задач на проценты</vt:lpstr>
      <vt:lpstr>Задачи на проценты по разным школьным предметам</vt:lpstr>
      <vt:lpstr>         Вот ещё несколько задач на проценты,             из других источников (ЕГЭ)</vt:lpstr>
      <vt:lpstr>            Вывод</vt:lpstr>
      <vt:lpstr>Информационные ресурсы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МБОУ лицей №5 города Ельца Липецкой области  Проект                                                                              «Проценты в нашей жизни» </dc:title>
  <dc:creator>1</dc:creator>
  <cp:lastModifiedBy>RePack by Diakov</cp:lastModifiedBy>
  <cp:revision>52</cp:revision>
  <dcterms:created xsi:type="dcterms:W3CDTF">2017-01-11T15:13:21Z</dcterms:created>
  <dcterms:modified xsi:type="dcterms:W3CDTF">2023-03-27T14:12:51Z</dcterms:modified>
</cp:coreProperties>
</file>